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411" r:id="rId4"/>
    <p:sldId id="301" r:id="rId5"/>
    <p:sldId id="343" r:id="rId6"/>
    <p:sldId id="360" r:id="rId7"/>
    <p:sldId id="413" r:id="rId8"/>
    <p:sldId id="345" r:id="rId9"/>
    <p:sldId id="344" r:id="rId10"/>
    <p:sldId id="376" r:id="rId11"/>
    <p:sldId id="346" r:id="rId12"/>
    <p:sldId id="348" r:id="rId13"/>
    <p:sldId id="349" r:id="rId14"/>
    <p:sldId id="371" r:id="rId15"/>
    <p:sldId id="414" r:id="rId16"/>
    <p:sldId id="402" r:id="rId17"/>
    <p:sldId id="404" r:id="rId18"/>
    <p:sldId id="403" r:id="rId19"/>
    <p:sldId id="405" r:id="rId20"/>
    <p:sldId id="398" r:id="rId21"/>
    <p:sldId id="399" r:id="rId22"/>
    <p:sldId id="415" r:id="rId23"/>
    <p:sldId id="350" r:id="rId24"/>
    <p:sldId id="351" r:id="rId25"/>
    <p:sldId id="352" r:id="rId26"/>
    <p:sldId id="353" r:id="rId27"/>
    <p:sldId id="416" r:id="rId28"/>
    <p:sldId id="354" r:id="rId29"/>
    <p:sldId id="355" r:id="rId30"/>
    <p:sldId id="356" r:id="rId31"/>
    <p:sldId id="357" r:id="rId32"/>
    <p:sldId id="368" r:id="rId33"/>
    <p:sldId id="367" r:id="rId34"/>
    <p:sldId id="370" r:id="rId35"/>
    <p:sldId id="417" r:id="rId36"/>
    <p:sldId id="312" r:id="rId37"/>
    <p:sldId id="361" r:id="rId38"/>
    <p:sldId id="418" r:id="rId39"/>
    <p:sldId id="382" r:id="rId40"/>
    <p:sldId id="393" r:id="rId41"/>
    <p:sldId id="386" r:id="rId42"/>
    <p:sldId id="388" r:id="rId43"/>
    <p:sldId id="389" r:id="rId44"/>
    <p:sldId id="390" r:id="rId45"/>
    <p:sldId id="391" r:id="rId46"/>
    <p:sldId id="394" r:id="rId47"/>
    <p:sldId id="396" r:id="rId48"/>
    <p:sldId id="419" r:id="rId49"/>
    <p:sldId id="406" r:id="rId50"/>
    <p:sldId id="420" r:id="rId51"/>
    <p:sldId id="300" r:id="rId52"/>
    <p:sldId id="421" r:id="rId53"/>
    <p:sldId id="400" r:id="rId54"/>
    <p:sldId id="401" r:id="rId55"/>
    <p:sldId id="423" r:id="rId56"/>
    <p:sldId id="424" r:id="rId57"/>
    <p:sldId id="42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4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1B6E9-7E30-4C03-9968-E6EE22F376D8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F930D-3A57-456C-9604-6B4E4F166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9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EF0D-D84C-4236-AEF2-5659BBE2D21C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2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66CA-2309-41C2-9685-749AFDAE7AAC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5C09-BEB2-47B6-B1A0-2F9641FBD608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7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F565-3F7E-49FD-8C94-0004E27CA654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8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06F6-0BD4-490E-8DAD-2B4AD2316A44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5254B-1A1C-4C6A-AF57-DCB04A4B35F7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1540-E543-4325-8161-3B190009B0FD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D2A2-0ADB-4402-AEC7-C6805490EAB5}" type="datetime1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4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66B7-7F18-473B-93AB-50C2AD615182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1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24ECD-1D25-4955-959B-C2B00264E68F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FEA7-8649-45C6-AA4E-29959CBF8BA5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10D9-E424-4D22-81CC-E4C3C3630B04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Hossein Lotfi, December 08,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8352-CDE5-4F0C-B1B8-659B2610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tif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96926" y="1453221"/>
            <a:ext cx="86233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structures for </a:t>
            </a:r>
            <a:br>
              <a:rPr lang="en-US" sz="40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infrared photodetectors and </a:t>
            </a:r>
            <a:br>
              <a:rPr lang="en-US" sz="40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thermophotovoltaic devices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85651" y="4652014"/>
            <a:ext cx="7289800" cy="18288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Hossein Lotfi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" panose="020B0500000000000000" pitchFamily="34" charset="0"/>
              </a:rPr>
              <a:t>Ph.D. oral presentation 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" panose="020B0500000000000000" pitchFamily="34" charset="0"/>
              </a:rPr>
              <a:t>December 08, 2016</a:t>
            </a:r>
          </a:p>
          <a:p>
            <a:endParaRPr lang="en-US" b="1" dirty="0"/>
          </a:p>
          <a:p>
            <a:endParaRPr lang="en-US" b="1" dirty="0"/>
          </a:p>
          <a:p>
            <a:pPr algn="l"/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" t="16329" r="6248" b="68831"/>
          <a:stretch/>
        </p:blipFill>
        <p:spPr>
          <a:xfrm>
            <a:off x="284047" y="178499"/>
            <a:ext cx="8597542" cy="8761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79635" y="213633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03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03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Different configurations for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796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6" y="1421841"/>
            <a:ext cx="4419600" cy="5114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398" y="1262933"/>
            <a:ext cx="35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Regular configuration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977" y="3926714"/>
            <a:ext cx="35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Reverse configuration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45744" y="392671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98022" y="1905251"/>
            <a:ext cx="4541500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500000000000000" pitchFamily="34" charset="0"/>
              </a:rPr>
              <a:t> Early ICIPs had regular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500000000000000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Helvetica" panose="020B0500000000000000" pitchFamily="34" charset="0"/>
              </a:rPr>
              <a:t>Electron barrier </a:t>
            </a:r>
            <a:r>
              <a:rPr lang="en-US" sz="1600" dirty="0">
                <a:latin typeface="Helvetica" panose="020B0500000000000000" pitchFamily="34" charset="0"/>
              </a:rPr>
              <a:t>is located at the </a:t>
            </a:r>
            <a:r>
              <a:rPr lang="en-US" sz="1600" dirty="0">
                <a:solidFill>
                  <a:srgbClr val="FF0000"/>
                </a:solidFill>
                <a:latin typeface="Helvetica" panose="020B0500000000000000" pitchFamily="34" charset="0"/>
              </a:rPr>
              <a:t>top</a:t>
            </a:r>
            <a:r>
              <a:rPr lang="en-US" sz="1600" dirty="0">
                <a:latin typeface="Helvetica" panose="020B0500000000000000" pitchFamily="34" charset="0"/>
              </a:rPr>
              <a:t> and</a:t>
            </a:r>
          </a:p>
          <a:p>
            <a:r>
              <a:rPr lang="en-US" sz="1600" dirty="0">
                <a:latin typeface="Helvetica" panose="020B0500000000000000" pitchFamily="34" charset="0"/>
              </a:rPr>
              <a:t>     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hole barrier</a:t>
            </a:r>
            <a:r>
              <a:rPr lang="en-US" sz="1600" dirty="0">
                <a:latin typeface="Helvetica" panose="020B0500000000000000" pitchFamily="34" charset="0"/>
              </a:rPr>
              <a:t> is located at the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bottom</a:t>
            </a:r>
            <a:r>
              <a:rPr lang="en-US" sz="1600" dirty="0">
                <a:latin typeface="Helvetica" panose="020B0500000000000000" pitchFamily="34" charset="0"/>
              </a:rPr>
              <a:t> of each </a:t>
            </a:r>
          </a:p>
          <a:p>
            <a:r>
              <a:rPr lang="en-US" sz="1600" dirty="0">
                <a:latin typeface="Helvetica" panose="020B0500000000000000" pitchFamily="34" charset="0"/>
              </a:rPr>
              <a:t>     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500000000000000" pitchFamily="34" charset="0"/>
              </a:rPr>
              <a:t> Electrons need to diffuse a longer distance</a:t>
            </a:r>
          </a:p>
          <a:p>
            <a:endParaRPr lang="en-US" sz="1600" dirty="0">
              <a:latin typeface="Helvetica" panose="020B0500000000000000" pitchFamily="34" charset="0"/>
            </a:endParaRPr>
          </a:p>
          <a:p>
            <a:endParaRPr lang="en-US" sz="1600" dirty="0">
              <a:latin typeface="Helvetica" panose="020B0500000000000000" pitchFamily="34" charset="0"/>
            </a:endParaRPr>
          </a:p>
          <a:p>
            <a:endParaRPr lang="en-US" sz="1600" dirty="0">
              <a:latin typeface="Helvetica" panose="020B0500000000000000" pitchFamily="34" charset="0"/>
            </a:endParaRPr>
          </a:p>
          <a:p>
            <a:endParaRPr lang="en-US" sz="1600" dirty="0">
              <a:latin typeface="Helvetica" panose="020B0500000000000000" pitchFamily="34" charset="0"/>
            </a:endParaRPr>
          </a:p>
          <a:p>
            <a:endParaRPr lang="en-US" sz="16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500000000000000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Hole barrier </a:t>
            </a:r>
            <a:r>
              <a:rPr lang="en-US" sz="1600" dirty="0">
                <a:latin typeface="Helvetica" panose="020B0500000000000000" pitchFamily="34" charset="0"/>
              </a:rPr>
              <a:t>located at the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top</a:t>
            </a:r>
            <a:r>
              <a:rPr lang="en-US" sz="1600" dirty="0">
                <a:latin typeface="Helvetica" panose="020B0500000000000000" pitchFamily="34" charset="0"/>
              </a:rPr>
              <a:t> and </a:t>
            </a:r>
          </a:p>
          <a:p>
            <a:r>
              <a:rPr lang="en-US" sz="1600" dirty="0">
                <a:latin typeface="Helvetica" panose="020B0500000000000000" pitchFamily="34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Helvetica" panose="020B0500000000000000" pitchFamily="34" charset="0"/>
              </a:rPr>
              <a:t>electron barrier</a:t>
            </a:r>
            <a:r>
              <a:rPr lang="en-US" sz="1600" dirty="0">
                <a:latin typeface="Helvetica" panose="020B0500000000000000" pitchFamily="34" charset="0"/>
              </a:rPr>
              <a:t> is located at the </a:t>
            </a:r>
            <a:r>
              <a:rPr lang="en-US" sz="1600" dirty="0">
                <a:solidFill>
                  <a:srgbClr val="FF0000"/>
                </a:solidFill>
                <a:latin typeface="Helvetica" panose="020B0500000000000000" pitchFamily="34" charset="0"/>
              </a:rPr>
              <a:t>bottom</a:t>
            </a:r>
            <a:r>
              <a:rPr lang="en-US" sz="1600" dirty="0">
                <a:latin typeface="Helvetica" panose="020B0500000000000000" pitchFamily="34" charset="0"/>
              </a:rPr>
              <a:t> of </a:t>
            </a:r>
          </a:p>
          <a:p>
            <a:r>
              <a:rPr lang="en-US" sz="1600" dirty="0">
                <a:latin typeface="Helvetica" panose="020B0500000000000000" pitchFamily="34" charset="0"/>
              </a:rPr>
              <a:t>      each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500000000000000" pitchFamily="34" charset="0"/>
              </a:rPr>
              <a:t> Electrons are populated closer to the </a:t>
            </a:r>
          </a:p>
          <a:p>
            <a:r>
              <a:rPr lang="en-US" sz="1600" dirty="0">
                <a:latin typeface="Helvetica" panose="020B0500000000000000" pitchFamily="34" charset="0"/>
              </a:rPr>
              <a:t>      collection point</a:t>
            </a:r>
          </a:p>
          <a:p>
            <a:endParaRPr lang="en-US" sz="1600" dirty="0">
              <a:latin typeface="Helvetica" panose="020B0500000000000000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10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33385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3457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High-operating-temperature (HOT) IR detectors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038" y="1443363"/>
            <a:ext cx="8329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11125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Thick absorbers are required to ensure enough photon absorption (large QE)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31775" indent="50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Problems: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Decreased diffusion length at high temperatures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Very small device resistance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Large dark currents and large noise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          Long carrier transit time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539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83" y="3572408"/>
            <a:ext cx="4905383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4021" y="6048574"/>
            <a:ext cx="377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R. T. Hinkey and R. Q. Yang,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8868, (2013)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11</a:t>
            </a:fld>
            <a:r>
              <a:rPr lang="en-US" dirty="0"/>
              <a:t>/52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6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6977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Multiple stages </a:t>
            </a:r>
            <a:r>
              <a:rPr lang="en-US" sz="2500" b="1" i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single stage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460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853304" y="2002027"/>
            <a:ext cx="787078" cy="225707"/>
            <a:chOff x="758142" y="2381490"/>
            <a:chExt cx="787078" cy="225707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657743" y="2002026"/>
            <a:ext cx="787078" cy="225707"/>
            <a:chOff x="758142" y="2381490"/>
            <a:chExt cx="787078" cy="225707"/>
          </a:xfrm>
          <a:solidFill>
            <a:srgbClr val="C00000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grp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grp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303279" y="2041573"/>
            <a:ext cx="787078" cy="225707"/>
            <a:chOff x="758142" y="2381490"/>
            <a:chExt cx="787078" cy="225707"/>
          </a:xfrm>
          <a:solidFill>
            <a:srgbClr val="C00000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grp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grp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853304" y="228700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67643" y="229858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3179" y="229858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618443" y="2154426"/>
            <a:ext cx="501087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2022257" y="137294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ICIP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2760" y="1451649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single-absorber detector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282579" y="2027924"/>
            <a:ext cx="2872310" cy="225707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875" y="238192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Absorber thickness: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sing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N·L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51709"/>
              </p:ext>
            </p:extLst>
          </p:nvPr>
        </p:nvGraphicFramePr>
        <p:xfrm>
          <a:off x="816769" y="4252066"/>
          <a:ext cx="1931797" cy="84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6" name="Equation" r:id="rId3" imgW="1676160" imgH="736560" progId="Equation.3">
                  <p:embed/>
                </p:oleObj>
              </mc:Choice>
              <mc:Fallback>
                <p:oleObj name="Equation" r:id="rId3" imgW="1676160" imgH="736560" progId="Equation.3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769" y="4252066"/>
                        <a:ext cx="1931797" cy="848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146162" y="296270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bsorber resistance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→ R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4503760" y="4251038"/>
          <a:ext cx="3940989" cy="900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7" name="Equation" r:id="rId5" imgW="3225600" imgH="736560" progId="Equation.3">
                  <p:embed/>
                </p:oleObj>
              </mc:Choice>
              <mc:Fallback>
                <p:oleObj name="Equation" r:id="rId5" imgW="3225600" imgH="736560" progId="Equation.3">
                  <p:embed/>
                  <p:pic>
                    <p:nvPicPr>
                      <p:cNvPr id="3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60" y="4251038"/>
                        <a:ext cx="3940989" cy="900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43875" y="35652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Response: NR</a:t>
            </a:r>
            <a:r>
              <a:rPr lang="el-GR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λ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3702" y="278091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bsorber resistance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→ NR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749264" y="3119588"/>
                <a:ext cx="3249608" cy="140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Response: R</a:t>
                </a:r>
                <a:r>
                  <a:rPr lang="el-GR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λ</a:t>
                </a:r>
                <a:endPara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1400" i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D* is a measure of 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</a:t>
                </a:r>
                <a:r>
                  <a:rPr lang="en-US" sz="1400" i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ignal to noise ratio</a:t>
                </a:r>
              </a:p>
              <a:p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D*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  <a:sym typeface="Symbol" panose="05050102010706020507" pitchFamily="18" charset="2"/>
                  </a:rPr>
                  <a:t>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  <a:sym typeface="Symbol" panose="05050102010706020507" pitchFamily="18" charset="2"/>
                          </a:rPr>
                          <m:t>𝑁</m:t>
                        </m:r>
                      </m:e>
                    </m:rad>
                  </m:oMath>
                </a14:m>
                <a:endParaRPr lang="en-US" sz="1400" i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i="0" baseline="-25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64" y="3119588"/>
                <a:ext cx="3249608" cy="1405256"/>
              </a:xfrm>
              <a:prstGeom prst="rect">
                <a:avLst/>
              </a:prstGeom>
              <a:blipFill>
                <a:blip r:embed="rId7"/>
                <a:stretch>
                  <a:fillRect l="-1689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2444821" y="5585072"/>
            <a:ext cx="476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 are the benefits of ICIPs?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634158" y="5179980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636430" y="5236844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0683" y="5179980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392955" y="5236844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28650" y="1346419"/>
            <a:ext cx="3643099" cy="4009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445371" y="1354509"/>
            <a:ext cx="4087339" cy="4009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12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89613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9905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 </a:t>
            </a:r>
            <a:r>
              <a:rPr lang="en-US" sz="2500" b="1" i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multiple stages: detectivity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58898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:\Users\Robert\Google Drive\2013-Multiple-StageDetectorTheory\Revision3\Figure4.t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3189" r="6110"/>
          <a:stretch/>
        </p:blipFill>
        <p:spPr bwMode="auto">
          <a:xfrm>
            <a:off x="1369689" y="1268789"/>
            <a:ext cx="573296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21952" y="5850931"/>
            <a:ext cx="4437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R. T. Hinkey and R. Q. Yang,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Journal of Applied Physics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2013</a:t>
            </a:r>
            <a:r>
              <a:rPr lang="en-US" sz="1200" i="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13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550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4138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MBE growth and device fabrication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r="3134"/>
          <a:stretch/>
        </p:blipFill>
        <p:spPr>
          <a:xfrm>
            <a:off x="3689244" y="1368088"/>
            <a:ext cx="5171959" cy="4794691"/>
          </a:xfrm>
          <a:prstGeom prst="rect">
            <a:avLst/>
          </a:prstGeom>
        </p:spPr>
      </p:pic>
      <p:pic>
        <p:nvPicPr>
          <p:cNvPr id="75" name="Picture 74" descr="20120718_22341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49" y="1411040"/>
            <a:ext cx="3060595" cy="235439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0576"/>
            <a:ext cx="3060595" cy="2286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14</a:t>
            </a:fld>
            <a:r>
              <a:rPr lang="en-US" dirty="0"/>
              <a:t>/52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9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/>
              <a:t>Hossein Lotfi, December 08, 2016</a:t>
            </a:r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15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48318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894"/>
          <a:stretch/>
        </p:blipFill>
        <p:spPr>
          <a:xfrm>
            <a:off x="819826" y="2381609"/>
            <a:ext cx="7422460" cy="39509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16</a:t>
            </a:fld>
            <a:r>
              <a:rPr lang="en-US" dirty="0"/>
              <a:t>/52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650" y="1480853"/>
            <a:ext cx="788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Three ICIPs with identical unipolar barriers and absorber’s SL period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500000000000000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Times New Roman" panose="02020603050405020304" pitchFamily="18" charset="0"/>
              </a:rPr>
              <a:t>Goal: </a:t>
            </a: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to investigate the effects of different number of stages and illumination direction on device performance</a:t>
            </a:r>
            <a:endParaRPr lang="en-US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059" b="12270"/>
          <a:stretch/>
        </p:blipFill>
        <p:spPr>
          <a:xfrm>
            <a:off x="773433" y="2893326"/>
            <a:ext cx="7597133" cy="311317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2203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Long-wavelength ICIPs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28650" y="11796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17</a:t>
            </a:fld>
            <a:r>
              <a:rPr lang="en-US" dirty="0"/>
              <a:t>/52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447599"/>
            <a:ext cx="83925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Times New Roman" panose="02020603050405020304" pitchFamily="18" charset="0"/>
              </a:rPr>
              <a:t>XRD measurements: </a:t>
            </a: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similar interface and material quality in the three wafers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</a:rPr>
              <a:t>EL measurements:</a:t>
            </a:r>
            <a:r>
              <a:rPr lang="en-US" dirty="0">
                <a:latin typeface="Helvetica" panose="020B0500000000000000" pitchFamily="34" charset="0"/>
              </a:rPr>
              <a:t> two wafers had similar structural and interface quality, while wafer Reg.-2S may have somewhat better optical properties.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" panose="020B0500000000000000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Helvetica" panose="020B0500000000000000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1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506479"/>
            <a:ext cx="3086100" cy="365125"/>
          </a:xfrm>
        </p:spPr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18</a:t>
            </a:fld>
            <a:r>
              <a:rPr lang="en-US" dirty="0"/>
              <a:t>/52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420610"/>
            <a:ext cx="8283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The measured dark currents did 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Times New Roman" panose="02020603050405020304" pitchFamily="18" charset="0"/>
              </a:rPr>
              <a:t>not</a:t>
            </a: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 follow the theory of ideal ICIPs at 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Times New Roman" panose="02020603050405020304" pitchFamily="18" charset="0"/>
              </a:rPr>
              <a:t>low temperatures</a:t>
            </a:r>
            <a:endParaRPr lang="en-US" dirty="0">
              <a:latin typeface="Helvetica" panose="020B0500000000000000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500000000000000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  <a:ea typeface="Times New Roman" panose="02020603050405020304" pitchFamily="18" charset="0"/>
              </a:rPr>
              <a:t>The material growth and/or device fabrication </a:t>
            </a:r>
            <a:r>
              <a:rPr lang="en-US" dirty="0">
                <a:latin typeface="Helvetica" panose="020B0500000000000000" pitchFamily="34" charset="0"/>
              </a:rPr>
              <a:t>variations from one wafer to another 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t="6868" r="12076" b="4533"/>
          <a:stretch/>
        </p:blipFill>
        <p:spPr bwMode="auto">
          <a:xfrm>
            <a:off x="4770319" y="3091413"/>
            <a:ext cx="3861435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049"/>
          <a:stretch/>
        </p:blipFill>
        <p:spPr>
          <a:xfrm>
            <a:off x="723244" y="2939776"/>
            <a:ext cx="3869777" cy="33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7" y="3424237"/>
            <a:ext cx="9525" cy="9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3293"/>
          <a:stretch/>
        </p:blipFill>
        <p:spPr>
          <a:xfrm>
            <a:off x="0" y="1681781"/>
            <a:ext cx="5985198" cy="236511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19</a:t>
            </a:fld>
            <a:r>
              <a:rPr lang="en-US" dirty="0"/>
              <a:t>/52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802" y="4447008"/>
            <a:ext cx="7982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Lower responsivity in the three-stage ICIPs (10% at </a:t>
            </a:r>
            <a:r>
              <a:rPr lang="el-GR" dirty="0">
                <a:latin typeface="Calibri" panose="020F0502020204030204" pitchFamily="34" charset="0"/>
                <a:cs typeface="Helvetica" panose="020B0604020202020204" pitchFamily="34" charset="0"/>
              </a:rPr>
              <a:t>λ</a:t>
            </a:r>
            <a:r>
              <a:rPr lang="en-US" dirty="0">
                <a:latin typeface="Calibri" panose="020F0502020204030204" pitchFamily="34" charset="0"/>
                <a:cs typeface="Helvetica" panose="020B0604020202020204" pitchFamily="34" charset="0"/>
              </a:rPr>
              <a:t>=5 </a:t>
            </a:r>
            <a:r>
              <a:rPr lang="el-GR" dirty="0">
                <a:latin typeface="Calibri" panose="020F0502020204030204" pitchFamily="34" charset="0"/>
                <a:cs typeface="Helvetica" panose="020B060402020202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Larger detectivity in the three-stage ICIPs at 125 K and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Rev.-2s had poor electrical and optical performance             low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*    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" t="9080" r="49279" b="5801"/>
          <a:stretch/>
        </p:blipFill>
        <p:spPr bwMode="auto">
          <a:xfrm>
            <a:off x="5812652" y="1784537"/>
            <a:ext cx="2837793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6170873" y="5757452"/>
            <a:ext cx="68048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87355" y="197650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Helvetica" panose="020B0604020202020204" pitchFamily="34" charset="0"/>
              </a:rPr>
              <a:t>λ</a:t>
            </a:r>
            <a:r>
              <a:rPr lang="en-US" dirty="0">
                <a:latin typeface="Calibri" panose="020F0502020204030204" pitchFamily="34" charset="0"/>
                <a:cs typeface="Helvetica" panose="020B0604020202020204" pitchFamily="34" charset="0"/>
              </a:rPr>
              <a:t>=5 </a:t>
            </a:r>
            <a:r>
              <a:rPr lang="el-GR" dirty="0">
                <a:latin typeface="Calibri" panose="020F0502020204030204" pitchFamily="34" charset="0"/>
                <a:cs typeface="Helvetica" panose="020B060402020202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Helvetica" panose="020B0604020202020204" pitchFamily="34" charset="0"/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3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High-performance short-wavelength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03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Very long-wavelength (</a:t>
            </a:r>
            <a:r>
              <a:rPr lang="el-GR" sz="2500" b="1" dirty="0">
                <a:solidFill>
                  <a:srgbClr val="00589A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λ</a:t>
            </a:r>
            <a:r>
              <a:rPr lang="en-US" sz="2500" b="1" baseline="-25000" dirty="0">
                <a:solidFill>
                  <a:srgbClr val="00589A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c</a:t>
            </a:r>
            <a:r>
              <a:rPr lang="en-US" sz="2500" b="1" dirty="0">
                <a:solidFill>
                  <a:srgbClr val="00589A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=16 </a:t>
            </a:r>
            <a:r>
              <a:rPr lang="el-GR" sz="2500" b="1" dirty="0">
                <a:solidFill>
                  <a:srgbClr val="00589A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μ</a:t>
            </a:r>
            <a:r>
              <a:rPr lang="en-US" sz="2500" b="1" dirty="0">
                <a:solidFill>
                  <a:srgbClr val="00589A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m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796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24250" y="6576107"/>
            <a:ext cx="3086100" cy="365125"/>
          </a:xfrm>
        </p:spPr>
        <p:txBody>
          <a:bodyPr/>
          <a:lstStyle/>
          <a:p>
            <a:r>
              <a:rPr lang="sv-SE" sz="900" dirty="0"/>
              <a:t>Hossein Lotfi, December 08, 2016</a:t>
            </a:r>
            <a:endParaRPr lang="en-US" sz="9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20</a:t>
            </a:fld>
            <a:r>
              <a:rPr lang="en-US" dirty="0"/>
              <a:t>/52</a:t>
            </a: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0" y="2484213"/>
            <a:ext cx="4419050" cy="32274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50" y="2740365"/>
            <a:ext cx="3984765" cy="32151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9499" y="1457809"/>
            <a:ext cx="457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</a:rPr>
              <a:t>Three photo-current ICIP with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</a:rPr>
              <a:t>reverse configuration </a:t>
            </a: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1443892"/>
            <a:ext cx="4577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</a:rPr>
              <a:t>Dark current density at 78 K and 50 mV:</a:t>
            </a:r>
          </a:p>
          <a:p>
            <a:pPr algn="ctr"/>
            <a:r>
              <a:rPr lang="en-US" dirty="0">
                <a:latin typeface="Helvetica" panose="020B0500000000000000" pitchFamily="34" charset="0"/>
              </a:rPr>
              <a:t>One-stage device: 100 mA/cm</a:t>
            </a:r>
            <a:r>
              <a:rPr lang="en-US" baseline="30000" dirty="0">
                <a:latin typeface="Helvetica" panose="020B0500000000000000" pitchFamily="34" charset="0"/>
              </a:rPr>
              <a:t>2</a:t>
            </a:r>
            <a:r>
              <a:rPr lang="en-US" dirty="0">
                <a:latin typeface="Helvetica" panose="020B0500000000000000" pitchFamily="34" charset="0"/>
              </a:rPr>
              <a:t> </a:t>
            </a:r>
          </a:p>
          <a:p>
            <a:pPr algn="ctr"/>
            <a:r>
              <a:rPr lang="en-US" dirty="0">
                <a:latin typeface="Helvetica" panose="020B0500000000000000" pitchFamily="34" charset="0"/>
              </a:rPr>
              <a:t>Three-stage ICIP: 25 mA/cm</a:t>
            </a:r>
            <a:r>
              <a:rPr lang="en-US" baseline="30000" dirty="0">
                <a:latin typeface="Helvetica" panose="020B0500000000000000" pitchFamily="34" charset="0"/>
              </a:rPr>
              <a:t>2</a:t>
            </a:r>
            <a:r>
              <a:rPr lang="en-US" dirty="0">
                <a:latin typeface="Helvetica" panose="020B0500000000000000" pitchFamily="34" charset="0"/>
              </a:rPr>
              <a:t> </a:t>
            </a:r>
          </a:p>
          <a:p>
            <a:pPr algn="ctr"/>
            <a:r>
              <a:rPr lang="en-US" dirty="0">
                <a:latin typeface="Helvetica" panose="020B0500000000000000" pitchFamily="34" charset="0"/>
              </a:rPr>
              <a:t>Two-stage ICIP: 24 mA/cm</a:t>
            </a:r>
            <a:r>
              <a:rPr lang="en-US" baseline="30000" dirty="0">
                <a:latin typeface="Helvetica" panose="020B0500000000000000" pitchFamily="34" charset="0"/>
              </a:rPr>
              <a:t>2</a:t>
            </a:r>
            <a:r>
              <a:rPr lang="en-US" dirty="0">
                <a:latin typeface="Helvetica" panose="020B0500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611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03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Very 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92508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731295"/>
            <a:ext cx="4181475" cy="2914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412" y="1788149"/>
            <a:ext cx="4162425" cy="2838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61" y="4967150"/>
            <a:ext cx="851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500000000000000" pitchFamily="34" charset="0"/>
              </a:rPr>
              <a:t>The zero-bias responsivity was low in the VLWIR wafers</a:t>
            </a:r>
            <a:r>
              <a:rPr lang="en-US" dirty="0">
                <a:latin typeface="Helvetica" panose="020B0500000000000000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The zero-bias responsivity increased with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These observations support the existence of an unwanted electrostatic barrier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500000000000000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21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48192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22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43468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03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92508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8542" r="11568" b="7708"/>
          <a:stretch/>
        </p:blipFill>
        <p:spPr>
          <a:xfrm>
            <a:off x="4014375" y="2131672"/>
            <a:ext cx="4603845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r="12500" b="6445"/>
          <a:stretch/>
        </p:blipFill>
        <p:spPr>
          <a:xfrm>
            <a:off x="440595" y="2131672"/>
            <a:ext cx="3470910" cy="3421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2728650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Two-stage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176607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Three-stage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5186" y="1809013"/>
            <a:ext cx="286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Cutoff wavelength: 2.8 </a:t>
            </a:r>
            <a:r>
              <a:rPr lang="el-GR" dirty="0">
                <a:latin typeface="Helvetica" panose="020B0604020202020204" pitchFamily="34" charset="0"/>
                <a:cs typeface="Helvetica" panose="020B0604020202020204" pitchFamily="34" charset="0"/>
              </a:rPr>
              <a:t>μ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23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407469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74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Device performance: dark current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169648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211393"/>
            <a:ext cx="4739242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/>
          <a:stretch/>
        </p:blipFill>
        <p:spPr>
          <a:xfrm>
            <a:off x="4560570" y="2211393"/>
            <a:ext cx="4446270" cy="3657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54930" y="2686050"/>
            <a:ext cx="21717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7210" y="1524693"/>
            <a:ext cx="796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Dark current was lower in three-stage ICIPs compared to two-stage ICIPs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Size dependent  dark current densities were observed in both wafers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0413" y="5770862"/>
            <a:ext cx="513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Lotfi, et al., 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Journal of Applied Physics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(2016)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24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0207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38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Device performance: optical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2284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/>
          <a:stretch/>
        </p:blipFill>
        <p:spPr>
          <a:xfrm>
            <a:off x="571500" y="2308622"/>
            <a:ext cx="4572783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9651"/>
          <a:stretch/>
        </p:blipFill>
        <p:spPr>
          <a:xfrm>
            <a:off x="4724545" y="2308622"/>
            <a:ext cx="3962255" cy="3657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54430" y="2720340"/>
            <a:ext cx="22860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54430" y="4125992"/>
            <a:ext cx="22860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07330" y="2753441"/>
            <a:ext cx="22860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8650" y="1561535"/>
            <a:ext cx="5551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Lower responsivity in the three-stage ICIPs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Larger detectivity in the three-stage ICIPs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 is room for improvements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25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409384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28650" y="141128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8650" y="26996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0624" y="4066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95054" y="4144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28650" y="2281686"/>
          <a:ext cx="1991127" cy="914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8" name="Equation" r:id="rId3" imgW="1409700" imgH="647700" progId="Equation.3">
                  <p:embed/>
                </p:oleObj>
              </mc:Choice>
              <mc:Fallback>
                <p:oleObj name="Equation" r:id="rId3" imgW="1409700" imgH="6477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281686"/>
                        <a:ext cx="1991127" cy="914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60449" y="4074510"/>
            <a:ext cx="117947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38603" y="3311972"/>
          <a:ext cx="3623960" cy="1175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9" name="Equation" r:id="rId5" imgW="2794000" imgH="901700" progId="Equation.3">
                  <p:embed/>
                </p:oleObj>
              </mc:Choice>
              <mc:Fallback>
                <p:oleObj name="Equation" r:id="rId5" imgW="2794000" imgH="9017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03" y="3311972"/>
                        <a:ext cx="3623960" cy="11750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628650" y="40239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Diffusion length estimation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866" y="1554222"/>
            <a:ext cx="5487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Larger set of detectors decreases the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Specific designs will have larger margins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0624" y="476675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Bulk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no surface currents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Diffusion limited transport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Uniform material and fabrication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264975" y="2271993"/>
            <a:ext cx="4780514" cy="3745806"/>
            <a:chOff x="4149565" y="2254944"/>
            <a:chExt cx="4780514" cy="37458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" t="7963" r="8982" b="5556"/>
            <a:stretch/>
          </p:blipFill>
          <p:spPr>
            <a:xfrm>
              <a:off x="4149565" y="2254944"/>
              <a:ext cx="4780514" cy="374580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006086" y="3382196"/>
              <a:ext cx="130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450 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nm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64350" y="2991976"/>
              <a:ext cx="130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panose="020B0604020202020204" pitchFamily="34" charset="0"/>
                  <a:cs typeface="Helvetica" panose="020B0604020202020204" pitchFamily="34" charset="0"/>
                </a:rPr>
                <a:t>350 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nm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97527" y="2539486"/>
              <a:ext cx="130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≤170 nm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53966" y="3370012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0" dirty="0">
                  <a:solidFill>
                    <a:srgbClr val="008000"/>
                  </a:solidFill>
                </a:rPr>
                <a:t>300 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8627" y="2963552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0" dirty="0">
                  <a:solidFill>
                    <a:schemeClr val="accent2"/>
                  </a:solidFill>
                </a:rPr>
                <a:t>320 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90286" y="2539486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0" dirty="0">
                  <a:solidFill>
                    <a:srgbClr val="C00000"/>
                  </a:solidFill>
                </a:rPr>
                <a:t>340 K</a:t>
              </a:r>
            </a:p>
          </p:txBody>
        </p:sp>
        <p:sp>
          <p:nvSpPr>
            <p:cNvPr id="39" name="Right Brace 38"/>
            <p:cNvSpPr/>
            <p:nvPr/>
          </p:nvSpPr>
          <p:spPr>
            <a:xfrm>
              <a:off x="5803900" y="4953000"/>
              <a:ext cx="177800" cy="438150"/>
            </a:xfrm>
            <a:prstGeom prst="righ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00608" y="4959350"/>
              <a:ext cx="724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Exp.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26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51843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/>
              <a:t>Hossein Lotfi, December 08, 2016</a:t>
            </a:r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27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72439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628650" y="25303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 </a:t>
            </a:r>
            <a:r>
              <a:rPr lang="en-US" sz="2500" b="1" i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multiple stages: speed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53304" y="2830603"/>
            <a:ext cx="787078" cy="225707"/>
            <a:chOff x="758142" y="2381490"/>
            <a:chExt cx="787078" cy="225707"/>
          </a:xfrm>
        </p:grpSpPr>
        <p:sp>
          <p:nvSpPr>
            <p:cNvPr id="38" name="Rectangle 37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657743" y="2830602"/>
            <a:ext cx="787078" cy="225707"/>
            <a:chOff x="758142" y="2381490"/>
            <a:chExt cx="787078" cy="225707"/>
          </a:xfrm>
          <a:solidFill>
            <a:srgbClr val="C00000"/>
          </a:solidFill>
        </p:grpSpPr>
        <p:sp>
          <p:nvSpPr>
            <p:cNvPr id="41" name="Rectangle 40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grp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grp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303279" y="2870149"/>
            <a:ext cx="787078" cy="225707"/>
            <a:chOff x="758142" y="2381490"/>
            <a:chExt cx="787078" cy="225707"/>
          </a:xfrm>
          <a:solidFill>
            <a:srgbClr val="C00000"/>
          </a:solidFill>
        </p:grpSpPr>
        <p:sp>
          <p:nvSpPr>
            <p:cNvPr id="44" name="Rectangle 43"/>
            <p:cNvSpPr/>
            <p:nvPr/>
          </p:nvSpPr>
          <p:spPr bwMode="auto">
            <a:xfrm>
              <a:off x="758142" y="2381490"/>
              <a:ext cx="422475" cy="225707"/>
            </a:xfrm>
            <a:prstGeom prst="rect">
              <a:avLst/>
            </a:prstGeom>
            <a:grp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1180617" y="2381490"/>
              <a:ext cx="364603" cy="225707"/>
            </a:xfrm>
            <a:prstGeom prst="line">
              <a:avLst/>
            </a:prstGeom>
            <a:grp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853304" y="311558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67643" y="312715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13179" y="3127156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alt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US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2618443" y="2983002"/>
            <a:ext cx="501087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2022257" y="22015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ICIP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02760" y="228022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single-absorber detector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5282579" y="2856500"/>
            <a:ext cx="2872310" cy="225707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43875" y="3210504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Absorber thickness: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sing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N·L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813176" y="5105294"/>
          <a:ext cx="1931797" cy="84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0" name="Equation" r:id="rId3" imgW="1676160" imgH="736560" progId="Equation.3">
                  <p:embed/>
                </p:oleObj>
              </mc:Choice>
              <mc:Fallback>
                <p:oleObj name="Equation" r:id="rId3" imgW="1676160" imgH="736560" progId="Equation.3">
                  <p:embed/>
                  <p:pic>
                    <p:nvPicPr>
                      <p:cNvPr id="5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176" y="5105294"/>
                        <a:ext cx="1931797" cy="848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5146162" y="379127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bsorber resistance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→ R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4503760" y="5079614"/>
          <a:ext cx="3940989" cy="900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1" name="Equation" r:id="rId5" imgW="3225600" imgH="736560" progId="Equation.3">
                  <p:embed/>
                </p:oleObj>
              </mc:Choice>
              <mc:Fallback>
                <p:oleObj name="Equation" r:id="rId5" imgW="3225600" imgH="736560" progId="Equation.3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60" y="5079614"/>
                        <a:ext cx="3940989" cy="900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5143875" y="439387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Response: NR</a:t>
            </a:r>
            <a:r>
              <a:rPr lang="el-GR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λ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3702" y="376694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i="0" dirty="0">
                <a:latin typeface="Helvetica" panose="020B0604020202020204" pitchFamily="34" charset="0"/>
                <a:cs typeface="Helvetica" panose="020B0604020202020204" pitchFamily="34" charset="0"/>
              </a:rPr>
              <a:t>bsorber resistance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→ NR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3702" y="439387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Response: R</a:t>
            </a:r>
            <a:r>
              <a:rPr lang="el-GR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λ</a:t>
            </a:r>
            <a:endParaRPr lang="en-US" i="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634158" y="6008556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636430" y="6065420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683" y="6008556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92955" y="6065420"/>
            <a:ext cx="11144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28650" y="2187874"/>
            <a:ext cx="3643099" cy="4009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445371" y="2183085"/>
            <a:ext cx="4087339" cy="4009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8650" y="1435750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Shorter absorbers reduce the transit time → high-speed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Higher speed with the same detectivity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28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59769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Device structure and characteristics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29698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06" y="2343153"/>
            <a:ext cx="4737794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22552"/>
            <a:ext cx="3828620" cy="3042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650" y="1494480"/>
            <a:ext cx="73042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Devices with different number of stages and absorbers were grown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Three-stage ICIP with reverse configuration: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/>
              <a:t>Hossein Lotfi, December 08, 2016</a:t>
            </a:r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29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29270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0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High-frequency modulation setup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41128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ig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6838" r="12953" b="39436"/>
          <a:stretch>
            <a:fillRect/>
          </a:stretch>
        </p:blipFill>
        <p:spPr bwMode="auto">
          <a:xfrm>
            <a:off x="400163" y="2131220"/>
            <a:ext cx="834367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30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428113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System performance: circuit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26269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ig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6438" r="9430" b="22344"/>
          <a:stretch/>
        </p:blipFill>
        <p:spPr bwMode="auto">
          <a:xfrm>
            <a:off x="914400" y="1400335"/>
            <a:ext cx="7315200" cy="181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/>
          <a:stretch/>
        </p:blipFill>
        <p:spPr>
          <a:xfrm>
            <a:off x="1983046" y="3177541"/>
            <a:ext cx="4737794" cy="3383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445" y="3414026"/>
            <a:ext cx="224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System BW:</a:t>
            </a:r>
          </a:p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850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MHz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7320" y="4311232"/>
            <a:ext cx="224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ICL BW: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760 MHz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7950" y="5184098"/>
            <a:ext cx="224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ICIP BW: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1.3 GHz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31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6225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6715" y="1257122"/>
            <a:ext cx="8128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/>
              <a:t>Single- and multiple stage ICIPs had similar (3.1 </a:t>
            </a:r>
            <a:r>
              <a:rPr lang="el-GR" i="0" dirty="0"/>
              <a:t>μ</a:t>
            </a:r>
            <a:r>
              <a:rPr lang="en-US" i="0" dirty="0"/>
              <a:t>m) total absorber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/>
              <a:t>Both detectors had similar zero-bias normalized detectivities (~1×10</a:t>
            </a:r>
            <a:r>
              <a:rPr lang="en-US" i="0" baseline="30000" dirty="0"/>
              <a:t>9</a:t>
            </a:r>
            <a:r>
              <a:rPr lang="en-US" i="0" dirty="0"/>
              <a:t> cmHz</a:t>
            </a:r>
            <a:r>
              <a:rPr lang="en-US" i="0" baseline="30000" dirty="0"/>
              <a:t>1/2</a:t>
            </a:r>
            <a:r>
              <a:rPr lang="en-US" i="0" dirty="0"/>
              <a:t>/W) </a:t>
            </a:r>
          </a:p>
          <a:p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05097" y="2398728"/>
            <a:ext cx="2775913" cy="3816877"/>
            <a:chOff x="0" y="0"/>
            <a:chExt cx="1887220" cy="21650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" t="16725" r="18124" b="20308"/>
            <a:stretch>
              <a:fillRect/>
            </a:stretch>
          </p:blipFill>
          <p:spPr bwMode="auto">
            <a:xfrm>
              <a:off x="0" y="1030310"/>
              <a:ext cx="1887220" cy="113474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" t="18919" r="17847" b="25087"/>
            <a:stretch>
              <a:fillRect/>
            </a:stretch>
          </p:blipFill>
          <p:spPr bwMode="auto">
            <a:xfrm>
              <a:off x="0" y="0"/>
              <a:ext cx="1887220" cy="100584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3" name="Rectangle 2"/>
          <p:cNvSpPr/>
          <p:nvPr/>
        </p:nvSpPr>
        <p:spPr>
          <a:xfrm>
            <a:off x="6328686" y="1955593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/>
              <a:t>Bit rate of 48 Mb/s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8324" y="231440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2"/>
                </a:solidFill>
              </a:rPr>
              <a:t>eight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71464" y="4120711"/>
            <a:ext cx="291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i="0" dirty="0"/>
              <a:t>ne stage, absorber: 1 </a:t>
            </a:r>
            <a:r>
              <a:rPr lang="en-US" i="0" dirty="0">
                <a:latin typeface="Symbol" pitchFamily="18" charset="2"/>
              </a:rPr>
              <a:t>m</a:t>
            </a:r>
            <a:r>
              <a:rPr lang="en-US" i="0" dirty="0"/>
              <a:t>m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650" y="339802"/>
            <a:ext cx="73879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 vs. multiple stage ICIP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28650" y="9820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5" y="2192274"/>
            <a:ext cx="5331647" cy="41148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32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70687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3825" r="18145" b="11763"/>
          <a:stretch/>
        </p:blipFill>
        <p:spPr bwMode="auto">
          <a:xfrm>
            <a:off x="1661479" y="1363158"/>
            <a:ext cx="5905183" cy="4615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18606" y="1752600"/>
            <a:ext cx="3015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Helvetica" panose="020B0500000000000000" pitchFamily="34" charset="0"/>
                <a:cs typeface="Times New Roman" pitchFamily="18" charset="0"/>
              </a:rPr>
              <a:t>Input bits to an IC laser</a:t>
            </a:r>
            <a:endParaRPr lang="en-US" sz="2000" dirty="0">
              <a:solidFill>
                <a:srgbClr val="0000FF"/>
              </a:solidFill>
              <a:latin typeface="Helvetica" panose="020B0500000000000000" pitchFamily="34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076855"/>
            <a:ext cx="4155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Helvetica" panose="020B0500000000000000" pitchFamily="34" charset="0"/>
                <a:cs typeface="Times New Roman" pitchFamily="18" charset="0"/>
              </a:rPr>
              <a:t>Inverted output bits from an ICIP</a:t>
            </a:r>
            <a:endParaRPr lang="en-US" sz="2000" dirty="0">
              <a:solidFill>
                <a:srgbClr val="00B050"/>
              </a:solidFill>
              <a:latin typeface="Helvetica" panose="020B0500000000000000" pitchFamily="34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9252" y="6043118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Helvetica" panose="020B0500000000000000" pitchFamily="34" charset="0"/>
                <a:cs typeface="Times New Roman" pitchFamily="18" charset="0"/>
              </a:rPr>
              <a:t>R146 (50×50 </a:t>
            </a:r>
            <a:r>
              <a:rPr lang="en-US" dirty="0">
                <a:solidFill>
                  <a:srgbClr val="0000FF"/>
                </a:solidFill>
                <a:latin typeface="Helvetica" panose="020B0500000000000000" pitchFamily="34" charset="0"/>
                <a:cs typeface="Times New Roman" pitchFamily="18" charset="0"/>
              </a:rPr>
              <a:t>μm</a:t>
            </a:r>
            <a:r>
              <a:rPr lang="en-US" baseline="30000" dirty="0">
                <a:solidFill>
                  <a:srgbClr val="0000FF"/>
                </a:solidFill>
                <a:latin typeface="Helvetica" panose="020B0500000000000000" pitchFamily="34" charset="0"/>
                <a:cs typeface="Times New Roman" pitchFamily="18" charset="0"/>
              </a:rPr>
              <a:t>2</a:t>
            </a:r>
            <a:r>
              <a:rPr lang="en-US" dirty="0">
                <a:solidFill>
                  <a:srgbClr val="0000FF"/>
                </a:solidFill>
                <a:latin typeface="Helvetica" panose="020B0500000000000000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5256" y="604146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100 ns per division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457200"/>
            <a:ext cx="67741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0" dirty="0">
                <a:solidFill>
                  <a:srgbClr val="00589A"/>
                </a:solidFill>
                <a:latin typeface="Helvetica" panose="020B0500000000000000" pitchFamily="34" charset="0"/>
                <a:cs typeface="Helvetica" panose="020B0604020202020204" pitchFamily="34" charset="0"/>
              </a:rPr>
              <a:t>Input and Output Bit Sequence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6590" y="2261894"/>
            <a:ext cx="366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500000000000000" pitchFamily="34" charset="0"/>
                <a:cs typeface="Times New Roman" pitchFamily="18" charset="0"/>
              </a:rPr>
              <a:t>0 0 0 0 0 11 00 1 0 11 0 11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9820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33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518605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0" y="457200"/>
            <a:ext cx="67741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0" dirty="0">
                <a:solidFill>
                  <a:srgbClr val="00589A"/>
                </a:solidFill>
                <a:latin typeface="Helvetica" panose="020B0500000000000000" pitchFamily="34" charset="0"/>
                <a:cs typeface="Helvetica" panose="020B0604020202020204" pitchFamily="34" charset="0"/>
              </a:rPr>
              <a:t>Free space optical communication link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98202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SO-S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10" y="1306275"/>
            <a:ext cx="7286767" cy="505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34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118930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/>
              <a:t>Hossein Lotfi, December 08, 2016</a:t>
            </a:r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35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36667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302107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72715"/>
            <a:ext cx="819816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Monolithically integrated mid-IR laser and detector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15672" r="6874" b="10467"/>
          <a:stretch/>
        </p:blipFill>
        <p:spPr>
          <a:xfrm>
            <a:off x="615771" y="1340744"/>
            <a:ext cx="7890437" cy="3918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5163859"/>
            <a:ext cx="803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Base structure: type-I ICL with six-stages and GaInAsSb active regions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Focused ion beam (FIB) milling was employed to define each ICLD unit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36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47117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64" y="671108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2815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Monolithically integrated mid-IR laser and detector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8"/>
          <a:stretch/>
        </p:blipFill>
        <p:spPr>
          <a:xfrm>
            <a:off x="492170" y="1612720"/>
            <a:ext cx="4301109" cy="2926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" t="7640" r="10270" b="4908"/>
          <a:stretch/>
        </p:blipFill>
        <p:spPr>
          <a:xfrm>
            <a:off x="4961838" y="1612720"/>
            <a:ext cx="3644834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038" y="6004842"/>
            <a:ext cx="750731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latin typeface="Helvetica" panose="020B0500000000000000" pitchFamily="34" charset="0"/>
                <a:sym typeface="Symbol"/>
              </a:rPr>
              <a:t>Opens new horizons for high-performance </a:t>
            </a:r>
            <a:r>
              <a:rPr lang="en-US" i="0" dirty="0">
                <a:solidFill>
                  <a:srgbClr val="000000"/>
                </a:solidFill>
                <a:latin typeface="Helvetica" panose="020B0500000000000000" pitchFamily="34" charset="0"/>
              </a:rPr>
              <a:t>miniaturized mid-IR systems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8945" y="4816708"/>
            <a:ext cx="8458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S</a:t>
            </a:r>
            <a:r>
              <a:rPr lang="en-US" i="0" dirty="0">
                <a:latin typeface="Helvetica" panose="020B0500000000000000" pitchFamily="34" charset="0"/>
              </a:rPr>
              <a:t>hort-circuit current (</a:t>
            </a:r>
            <a:r>
              <a:rPr lang="en-US" i="0" dirty="0" err="1">
                <a:latin typeface="Helvetica" panose="020B0500000000000000" pitchFamily="34" charset="0"/>
              </a:rPr>
              <a:t>I</a:t>
            </a:r>
            <a:r>
              <a:rPr lang="en-US" i="0" baseline="-25000" dirty="0" err="1">
                <a:latin typeface="Helvetica" panose="020B0500000000000000" pitchFamily="34" charset="0"/>
              </a:rPr>
              <a:t>sc</a:t>
            </a:r>
            <a:r>
              <a:rPr lang="en-US" i="0" dirty="0">
                <a:latin typeface="Helvetica" panose="020B0500000000000000" pitchFamily="34" charset="0"/>
              </a:rPr>
              <a:t>) ~106 </a:t>
            </a:r>
            <a:r>
              <a:rPr lang="en-US" i="0" dirty="0" err="1">
                <a:latin typeface="Helvetica" panose="020B0500000000000000" pitchFamily="34" charset="0"/>
              </a:rPr>
              <a:t>μA</a:t>
            </a:r>
            <a:r>
              <a:rPr lang="en-US" i="0" dirty="0">
                <a:latin typeface="Helvetica" panose="020B0500000000000000" pitchFamily="34" charset="0"/>
              </a:rPr>
              <a:t>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O</a:t>
            </a:r>
            <a:r>
              <a:rPr lang="en-US" i="0" dirty="0">
                <a:latin typeface="Helvetica" panose="020B0500000000000000" pitchFamily="34" charset="0"/>
              </a:rPr>
              <a:t>pen-circuit voltage (</a:t>
            </a:r>
            <a:r>
              <a:rPr lang="en-US" i="0" dirty="0" err="1">
                <a:latin typeface="Helvetica" panose="020B0500000000000000" pitchFamily="34" charset="0"/>
              </a:rPr>
              <a:t>V</a:t>
            </a:r>
            <a:r>
              <a:rPr lang="en-US" i="0" baseline="-25000" dirty="0" err="1">
                <a:latin typeface="Helvetica" panose="020B0500000000000000" pitchFamily="34" charset="0"/>
              </a:rPr>
              <a:t>oc</a:t>
            </a:r>
            <a:r>
              <a:rPr lang="en-US" i="0" dirty="0">
                <a:latin typeface="Helvetica" panose="020B0500000000000000" pitchFamily="34" charset="0"/>
              </a:rPr>
              <a:t>) ~ 1.06 V  &gt;&gt; </a:t>
            </a:r>
            <a:r>
              <a:rPr lang="en-US" dirty="0">
                <a:latin typeface="Helvetica" panose="020B0500000000000000" pitchFamily="34" charset="0"/>
              </a:rPr>
              <a:t>E</a:t>
            </a:r>
            <a:r>
              <a:rPr lang="en-US" baseline="-25000" dirty="0">
                <a:latin typeface="Helvetica" panose="020B0500000000000000" pitchFamily="34" charset="0"/>
              </a:rPr>
              <a:t>g</a:t>
            </a:r>
            <a:r>
              <a:rPr lang="en-US" dirty="0">
                <a:latin typeface="Helvetica" panose="020B0500000000000000" pitchFamily="34" charset="0"/>
              </a:rPr>
              <a:t>/e=</a:t>
            </a:r>
            <a:r>
              <a:rPr lang="en-US" i="0" dirty="0">
                <a:latin typeface="Helvetica" panose="020B0500000000000000" pitchFamily="34" charset="0"/>
              </a:rPr>
              <a:t>0.38 V  (cascade action)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0" dirty="0">
                <a:latin typeface="Helvetica" panose="020B0500000000000000" pitchFamily="34" charset="0"/>
              </a:rPr>
              <a:t>Projected D</a:t>
            </a:r>
            <a:r>
              <a:rPr lang="en-US" i="0" baseline="30000" dirty="0">
                <a:latin typeface="Helvetica" panose="020B0500000000000000" pitchFamily="34" charset="0"/>
              </a:rPr>
              <a:t>*</a:t>
            </a:r>
            <a:r>
              <a:rPr lang="en-US" i="0" dirty="0">
                <a:latin typeface="Helvetica" panose="020B0500000000000000" pitchFamily="34" charset="0"/>
              </a:rPr>
              <a:t>: ~1.85×10</a:t>
            </a:r>
            <a:r>
              <a:rPr lang="en-US" i="0" baseline="30000" dirty="0">
                <a:latin typeface="Helvetica" panose="020B0500000000000000" pitchFamily="34" charset="0"/>
              </a:rPr>
              <a:t>10</a:t>
            </a:r>
            <a:r>
              <a:rPr lang="en-US" i="0" dirty="0">
                <a:latin typeface="Helvetica" panose="020B0500000000000000" pitchFamily="34" charset="0"/>
              </a:rPr>
              <a:t> </a:t>
            </a:r>
            <a:r>
              <a:rPr lang="en-US" dirty="0">
                <a:latin typeface="Helvetica" panose="020B0500000000000000" pitchFamily="34" charset="0"/>
              </a:rPr>
              <a:t>cm.Hz</a:t>
            </a:r>
            <a:r>
              <a:rPr lang="en-US" baseline="30000" dirty="0">
                <a:latin typeface="Helvetica" panose="020B0500000000000000" pitchFamily="34" charset="0"/>
              </a:rPr>
              <a:t>1/2</a:t>
            </a:r>
            <a:r>
              <a:rPr lang="en-US" dirty="0">
                <a:latin typeface="Helvetica" panose="020B0500000000000000" pitchFamily="34" charset="0"/>
              </a:rPr>
              <a:t>/W</a:t>
            </a:r>
            <a:r>
              <a:rPr lang="en-US" i="0" dirty="0">
                <a:latin typeface="Helvetica" panose="020B0500000000000000" pitchFamily="34" charset="0"/>
              </a:rPr>
              <a:t> at 20 </a:t>
            </a:r>
            <a:r>
              <a:rPr lang="en-US" i="0" baseline="30000" dirty="0">
                <a:latin typeface="Helvetica" panose="020B0500000000000000" pitchFamily="34" charset="0"/>
              </a:rPr>
              <a:t>◦</a:t>
            </a:r>
            <a:r>
              <a:rPr lang="en-US" i="0" dirty="0">
                <a:latin typeface="Helvetica" panose="020B0500000000000000" pitchFamily="34" charset="0"/>
              </a:rPr>
              <a:t>C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37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789863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38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44683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8249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2046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13" name="Content Placeholder 6" descr="doe-fig-300dpi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44" r="-13744"/>
          <a:stretch>
            <a:fillRect/>
          </a:stretch>
        </p:blipFill>
        <p:spPr>
          <a:xfrm>
            <a:off x="167427" y="1427991"/>
            <a:ext cx="9040954" cy="49721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650" y="1534507"/>
            <a:ext cx="4491790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0" dirty="0">
                <a:latin typeface="Helvetica" panose="020B0500000000000000" pitchFamily="34" charset="0"/>
                <a:cs typeface="Times New Roman" pitchFamily="18" charset="0"/>
              </a:rPr>
              <a:t>Harvest energy from thermal sources: solar, nuclear, waste heat</a:t>
            </a:r>
          </a:p>
          <a:p>
            <a:pPr marL="285750" indent="-285750">
              <a:buFont typeface="Arial"/>
              <a:buChar char="•"/>
            </a:pPr>
            <a:r>
              <a:rPr lang="en-US" i="0" dirty="0">
                <a:latin typeface="Helvetica" panose="020B0500000000000000" pitchFamily="34" charset="0"/>
                <a:cs typeface="Times New Roman" pitchFamily="18" charset="0"/>
              </a:rPr>
              <a:t>Heat sources from 1000 K to 2000 K</a:t>
            </a:r>
          </a:p>
          <a:p>
            <a:pPr marL="344488"/>
            <a:r>
              <a:rPr lang="en-US" i="0" dirty="0">
                <a:latin typeface="Helvetica" panose="020B0500000000000000" pitchFamily="34" charset="0"/>
                <a:cs typeface="Times New Roman" pitchFamily="18" charset="0"/>
              </a:rPr>
              <a:t>Optimum bandgap: 0.2 - 0.4 eV</a:t>
            </a:r>
          </a:p>
          <a:p>
            <a:endParaRPr lang="en-US" sz="2000" i="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39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90004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 and motivations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442" y="1695263"/>
            <a:ext cx="4262908" cy="2143753"/>
            <a:chOff x="4252442" y="1695263"/>
            <a:chExt cx="4262908" cy="2143753"/>
          </a:xfrm>
        </p:grpSpPr>
        <p:pic>
          <p:nvPicPr>
            <p:cNvPr id="46082" name="Picture 2" descr="The Tunable Laser Spectrometer (TLS) includes a new kind of semiconductor laser, the interband cascade laser, which was developed at MDL specifically for methane detecti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6" r="3809" b="16798"/>
            <a:stretch/>
          </p:blipFill>
          <p:spPr bwMode="auto">
            <a:xfrm>
              <a:off x="4252442" y="1743031"/>
              <a:ext cx="4262908" cy="209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252442" y="1695263"/>
              <a:ext cx="24469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  <a:latin typeface="Helvetica" panose="020B0500000000000000" pitchFamily="34" charset="0"/>
                </a:rPr>
                <a:t>Image source: JPL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22978" y="4266754"/>
            <a:ext cx="3387567" cy="2038756"/>
            <a:chOff x="2822978" y="4266754"/>
            <a:chExt cx="3387567" cy="2038756"/>
          </a:xfrm>
        </p:grpSpPr>
        <p:pic>
          <p:nvPicPr>
            <p:cNvPr id="46090" name="Picture 10" descr="Image result for free space communica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978" y="4576906"/>
              <a:ext cx="2304805" cy="172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822978" y="4266754"/>
              <a:ext cx="3387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Helvetica" panose="020B0500000000000000" pitchFamily="34" charset="0"/>
                </a:rPr>
                <a:t>Free space communication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82752" y="4029791"/>
            <a:ext cx="3861248" cy="2482522"/>
            <a:chOff x="5282752" y="4029791"/>
            <a:chExt cx="3861248" cy="2482522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752" y="4245821"/>
              <a:ext cx="3232598" cy="226649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756433" y="4029791"/>
              <a:ext cx="3387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Helvetica" panose="020B0500000000000000" pitchFamily="34" charset="0"/>
                </a:rPr>
                <a:t>Thermophotovoltaic devices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8650" y="1440480"/>
            <a:ext cx="4081291" cy="2743200"/>
            <a:chOff x="628650" y="1440480"/>
            <a:chExt cx="4081291" cy="2743200"/>
          </a:xfrm>
        </p:grpSpPr>
        <p:grpSp>
          <p:nvGrpSpPr>
            <p:cNvPr id="3" name="Group 2"/>
            <p:cNvGrpSpPr/>
            <p:nvPr/>
          </p:nvGrpSpPr>
          <p:grpSpPr>
            <a:xfrm>
              <a:off x="628650" y="1440480"/>
              <a:ext cx="3214101" cy="2743200"/>
              <a:chOff x="628650" y="1440480"/>
              <a:chExt cx="3214101" cy="2743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7" r="11436" b="4601"/>
              <a:stretch/>
            </p:blipFill>
            <p:spPr>
              <a:xfrm>
                <a:off x="628650" y="1440480"/>
                <a:ext cx="3034800" cy="2743200"/>
              </a:xfrm>
              <a:prstGeom prst="rect">
                <a:avLst/>
              </a:prstGeom>
            </p:spPr>
          </p:pic>
          <p:sp>
            <p:nvSpPr>
              <p:cNvPr id="102" name="TextBox 101"/>
              <p:cNvSpPr txBox="1"/>
              <p:nvPr/>
            </p:nvSpPr>
            <p:spPr>
              <a:xfrm rot="5400000">
                <a:off x="2824363" y="2414909"/>
                <a:ext cx="17289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anose="020B0500000000000000" pitchFamily="34" charset="0"/>
                  </a:rPr>
                  <a:t>Data from: HITRAN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322374" y="2423493"/>
              <a:ext cx="3387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Helvetica" panose="020B0500000000000000" pitchFamily="34" charset="0"/>
                </a:rPr>
                <a:t>Molecule and gas sensing</a:t>
              </a:r>
            </a:p>
          </p:txBody>
        </p: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</a:t>
            </a:fld>
            <a:r>
              <a:rPr lang="en-US" dirty="0"/>
              <a:t>/52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21676" y="4240018"/>
            <a:ext cx="3640116" cy="2410226"/>
            <a:chOff x="721676" y="4240018"/>
            <a:chExt cx="3640116" cy="2410226"/>
          </a:xfrm>
        </p:grpSpPr>
        <p:grpSp>
          <p:nvGrpSpPr>
            <p:cNvPr id="10" name="Group 9"/>
            <p:cNvGrpSpPr/>
            <p:nvPr/>
          </p:nvGrpSpPr>
          <p:grpSpPr>
            <a:xfrm>
              <a:off x="757041" y="4240018"/>
              <a:ext cx="3604751" cy="2396578"/>
              <a:chOff x="757041" y="4240018"/>
              <a:chExt cx="3604751" cy="2396578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7"/>
              <a:srcRect r="2608"/>
              <a:stretch/>
            </p:blipFill>
            <p:spPr>
              <a:xfrm>
                <a:off x="757041" y="4245821"/>
                <a:ext cx="1910968" cy="239077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74225" y="4240018"/>
                <a:ext cx="33875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Helvetica" panose="020B0500000000000000" pitchFamily="34" charset="0"/>
                  </a:rPr>
                  <a:t>Thermal imaging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21676" y="6404023"/>
              <a:ext cx="33875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  <a:latin typeface="Helvetica" panose="020B0500000000000000" pitchFamily="34" charset="0"/>
                </a:rPr>
                <a:t>Tian et al, Appl. Phys. Lett.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56741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750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500000000000000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304" y="5567614"/>
            <a:ext cx="804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latin typeface="Helvetica" panose="020B0500000000000000" pitchFamily="34" charset="0"/>
              </a:rPr>
              <a:t>Circumvent the diffusion length limitation </a:t>
            </a:r>
            <a:r>
              <a:rPr lang="en-US" sz="2000" i="0" dirty="0">
                <a:latin typeface="Helvetica" panose="020B0500000000000000" pitchFamily="34" charset="0"/>
                <a:sym typeface="Symbol"/>
              </a:rPr>
              <a:t> </a:t>
            </a:r>
            <a:r>
              <a:rPr lang="en-US" sz="2000" i="0" dirty="0">
                <a:latin typeface="Helvetica" panose="020B0500000000000000" pitchFamily="34" charset="0"/>
              </a:rPr>
              <a:t>High collection efficiency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4848" y="1559149"/>
            <a:ext cx="7740502" cy="3756208"/>
            <a:chOff x="901022" y="1381983"/>
            <a:chExt cx="7190818" cy="3143740"/>
          </a:xfrm>
        </p:grpSpPr>
        <p:grpSp>
          <p:nvGrpSpPr>
            <p:cNvPr id="12" name="Group 11"/>
            <p:cNvGrpSpPr/>
            <p:nvPr/>
          </p:nvGrpSpPr>
          <p:grpSpPr>
            <a:xfrm>
              <a:off x="901022" y="1381983"/>
              <a:ext cx="7190818" cy="3063517"/>
              <a:chOff x="901022" y="1381983"/>
              <a:chExt cx="7190818" cy="3063517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894800" y="3127386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889087" y="2936477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002476" y="2826618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sp>
            <p:nvSpPr>
              <p:cNvPr id="20" name="Rectangle 19"/>
              <p:cNvSpPr/>
              <p:nvPr/>
            </p:nvSpPr>
            <p:spPr>
              <a:xfrm>
                <a:off x="1858047" y="2862399"/>
                <a:ext cx="1341120" cy="23317"/>
              </a:xfrm>
              <a:prstGeom prst="rect">
                <a:avLst/>
              </a:prstGeom>
              <a:solidFill>
                <a:srgbClr val="008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73903" y="2609187"/>
                <a:ext cx="1341120" cy="77724"/>
              </a:xfrm>
              <a:prstGeom prst="rect">
                <a:avLst/>
              </a:prstGeom>
              <a:solidFill>
                <a:srgbClr val="0000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18157" y="3405998"/>
                <a:ext cx="1378639" cy="257589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InAs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GaSb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 SL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2002476" y="2450425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009411" y="2823877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997600" y="2454567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155295" y="2819530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2258077" y="2826094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157205" y="2450049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2155895" y="2447382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257830" y="2448896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262352" y="2825951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161007" y="2937843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253130" y="2452564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156250" y="3126149"/>
                <a:ext cx="10363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413667" y="3128992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410560" y="2938083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523949" y="2828224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523949" y="2450577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530884" y="2825482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516467" y="2456173"/>
                <a:ext cx="16459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676768" y="2821136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777418" y="2827700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677368" y="2453783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779303" y="2450502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781693" y="2827557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682193" y="2939449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2780125" y="2457101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672512" y="3131131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415321" y="2826083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415807" y="2447090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933239" y="3132197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932737" y="2938357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053061" y="2825757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41249" y="2456447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934638" y="2825932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046491" y="2830098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046125" y="2449907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935622" y="2451094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sp>
            <p:nvSpPr>
              <p:cNvPr id="59" name="TextBox 58"/>
              <p:cNvSpPr txBox="1"/>
              <p:nvPr/>
            </p:nvSpPr>
            <p:spPr>
              <a:xfrm>
                <a:off x="901022" y="3500291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Hole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85947" y="1381983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376092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Electron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376092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112683" y="1805029"/>
                <a:ext cx="1025531" cy="25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Absorber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996549" y="2812076"/>
                <a:ext cx="375569" cy="283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</a:t>
                </a: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2037270" y="2377026"/>
                <a:ext cx="487680" cy="407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CC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1997864" y="2064263"/>
                <a:ext cx="112461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/>
                  </a:rPr>
                  <a:t>Electron flow</a:t>
                </a:r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2344509" y="3199161"/>
                <a:ext cx="48768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66" name="TextBox 65"/>
              <p:cNvSpPr txBox="1"/>
              <p:nvPr/>
            </p:nvSpPr>
            <p:spPr>
              <a:xfrm>
                <a:off x="2168985" y="3201442"/>
                <a:ext cx="85656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/>
                  </a:rPr>
                  <a:t>Hole flow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698310" y="3257689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692597" y="3066780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805986" y="2956921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sp>
            <p:nvSpPr>
              <p:cNvPr id="70" name="Rectangle 69"/>
              <p:cNvSpPr/>
              <p:nvPr/>
            </p:nvSpPr>
            <p:spPr>
              <a:xfrm>
                <a:off x="3661557" y="2992702"/>
                <a:ext cx="1341120" cy="23317"/>
              </a:xfrm>
              <a:prstGeom prst="rect">
                <a:avLst/>
              </a:prstGeom>
              <a:solidFill>
                <a:srgbClr val="008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677413" y="2739490"/>
                <a:ext cx="1341120" cy="77724"/>
              </a:xfrm>
              <a:prstGeom prst="rect">
                <a:avLst/>
              </a:prstGeom>
              <a:solidFill>
                <a:srgbClr val="0000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3271101" y="2671283"/>
                <a:ext cx="427214" cy="982373"/>
                <a:chOff x="3642535" y="4860700"/>
                <a:chExt cx="197935" cy="1271100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3709414" y="4970511"/>
                  <a:ext cx="131056" cy="1161289"/>
                </a:xfrm>
                <a:prstGeom prst="rect">
                  <a:avLst/>
                </a:pr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 rot="19901393">
                  <a:off x="3642535" y="4860700"/>
                  <a:ext cx="152399" cy="18792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3821667" y="3536301"/>
                <a:ext cx="1299056" cy="257589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InAs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GaSb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 SL</a:t>
                </a: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3805986" y="2580727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812921" y="2954179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3801110" y="2584870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958805" y="2949833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061587" y="2956397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960715" y="2580352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959405" y="2577685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61340" y="2579199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4065862" y="2956254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964517" y="3068146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056640" y="2582867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959760" y="3256452"/>
                <a:ext cx="10363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4217177" y="3259294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4214070" y="3068386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327459" y="2958526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27459" y="2580880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334394" y="2955785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4319977" y="2586475"/>
                <a:ext cx="16459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4480278" y="2951439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580928" y="2958003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4480878" y="2584086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582813" y="2580805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4585203" y="2957860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4485703" y="3069751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4583635" y="2587404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4476022" y="3261433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4218831" y="2956386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4219317" y="2577393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736749" y="3262500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736247" y="3068660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856571" y="2956060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844759" y="2586750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738148" y="2956234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50001" y="2960401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849635" y="2580210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739132" y="2581396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sp>
            <p:nvSpPr>
              <p:cNvPr id="110" name="Rectangle 109"/>
              <p:cNvSpPr/>
              <p:nvPr/>
            </p:nvSpPr>
            <p:spPr>
              <a:xfrm>
                <a:off x="3199746" y="1878802"/>
                <a:ext cx="197620" cy="94640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srgbClr val="4F81BD">
                      <a:lumMod val="75000"/>
                    </a:srgbClr>
                  </a:solidFill>
                  <a:latin typeface="Helvetica" panose="020B0500000000000000" pitchFamily="34" charset="0"/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>
                <a:off x="3406033" y="1872762"/>
                <a:ext cx="0" cy="178308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112" name="TextBox 111"/>
              <p:cNvSpPr txBox="1"/>
              <p:nvPr/>
            </p:nvSpPr>
            <p:spPr>
              <a:xfrm>
                <a:off x="2702957" y="3618516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Hole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916193" y="1935332"/>
                <a:ext cx="1025531" cy="25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Absorber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806789" y="2943463"/>
                <a:ext cx="375569" cy="283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3499911" y="2464325"/>
                <a:ext cx="368122" cy="283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cxnSp>
            <p:nvCxnSpPr>
              <p:cNvPr id="116" name="Straight Arrow Connector 115"/>
              <p:cNvCxnSpPr/>
              <p:nvPr/>
            </p:nvCxnSpPr>
            <p:spPr>
              <a:xfrm flipH="1" flipV="1">
                <a:off x="3840780" y="2507329"/>
                <a:ext cx="487680" cy="407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CC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7" name="TextBox 116"/>
              <p:cNvSpPr txBox="1"/>
              <p:nvPr/>
            </p:nvSpPr>
            <p:spPr>
              <a:xfrm>
                <a:off x="3801374" y="2194566"/>
                <a:ext cx="112461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/>
                  </a:rPr>
                  <a:t>Electron flow</a:t>
                </a:r>
              </a:p>
            </p:txBody>
          </p:sp>
          <p:cxnSp>
            <p:nvCxnSpPr>
              <p:cNvPr id="118" name="Straight Arrow Connector 117"/>
              <p:cNvCxnSpPr/>
              <p:nvPr/>
            </p:nvCxnSpPr>
            <p:spPr>
              <a:xfrm flipH="1">
                <a:off x="3411097" y="2680102"/>
                <a:ext cx="162373" cy="14401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CC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4148019" y="3329464"/>
                <a:ext cx="48768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20" name="TextBox 119"/>
              <p:cNvSpPr txBox="1"/>
              <p:nvPr/>
            </p:nvSpPr>
            <p:spPr>
              <a:xfrm>
                <a:off x="3963869" y="3340917"/>
                <a:ext cx="85656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/>
                  </a:rPr>
                  <a:t>Hole flow</a:t>
                </a:r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3230444" y="2835485"/>
                <a:ext cx="166352" cy="1186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8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22" name="TextBox 121"/>
              <p:cNvSpPr txBox="1"/>
              <p:nvPr/>
            </p:nvSpPr>
            <p:spPr>
              <a:xfrm>
                <a:off x="1699681" y="2328569"/>
                <a:ext cx="368122" cy="283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pic>
            <p:nvPicPr>
              <p:cNvPr id="12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5883297" y="1415524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5771856" y="1503303"/>
                <a:ext cx="1676400" cy="249002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FF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Photons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002678" y="1997725"/>
                <a:ext cx="195604" cy="94640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206135" y="1986650"/>
                <a:ext cx="0" cy="17145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grpSp>
            <p:nvGrpSpPr>
              <p:cNvPr id="127" name="Group 126"/>
              <p:cNvGrpSpPr/>
              <p:nvPr/>
            </p:nvGrpSpPr>
            <p:grpSpPr>
              <a:xfrm>
                <a:off x="5247610" y="2879566"/>
                <a:ext cx="264160" cy="68580"/>
                <a:chOff x="2743200" y="2880360"/>
                <a:chExt cx="396240" cy="91440"/>
              </a:xfrm>
            </p:grpSpPr>
            <p:sp>
              <p:nvSpPr>
                <p:cNvPr id="195" name="Oval 194"/>
                <p:cNvSpPr>
                  <a:spLocks noChangeAspect="1"/>
                </p:cNvSpPr>
                <p:nvPr/>
              </p:nvSpPr>
              <p:spPr>
                <a:xfrm>
                  <a:off x="2743200" y="2880360"/>
                  <a:ext cx="91440" cy="9144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196" name="Oval 195"/>
                <p:cNvSpPr>
                  <a:spLocks noChangeAspect="1"/>
                </p:cNvSpPr>
                <p:nvPr/>
              </p:nvSpPr>
              <p:spPr>
                <a:xfrm>
                  <a:off x="2895600" y="2880360"/>
                  <a:ext cx="91440" cy="9144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197" name="Oval 196"/>
                <p:cNvSpPr>
                  <a:spLocks noChangeAspect="1"/>
                </p:cNvSpPr>
                <p:nvPr/>
              </p:nvSpPr>
              <p:spPr>
                <a:xfrm>
                  <a:off x="3048000" y="2880360"/>
                  <a:ext cx="91440" cy="9144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4282523" y="1501935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4F81BD">
                        <a:lumMod val="75000"/>
                      </a:srgbClr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Electron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4F81BD">
                        <a:lumMod val="75000"/>
                      </a:srgbClr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79240" y="4024769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Hole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pic>
            <p:nvPicPr>
              <p:cNvPr id="130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4351493" y="2780857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2558384" y="2649949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32" name="Group 131"/>
              <p:cNvGrpSpPr/>
              <p:nvPr/>
            </p:nvGrpSpPr>
            <p:grpSpPr>
              <a:xfrm>
                <a:off x="1473995" y="2536084"/>
                <a:ext cx="420803" cy="989198"/>
                <a:chOff x="3642535" y="4860700"/>
                <a:chExt cx="194965" cy="127993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709414" y="4979341"/>
                  <a:ext cx="128086" cy="1161289"/>
                </a:xfrm>
                <a:prstGeom prst="rect">
                  <a:avLst/>
                </a:pr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19901393">
                  <a:off x="3642535" y="4860700"/>
                  <a:ext cx="152399" cy="18792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</p:grpSp>
          <p:cxnSp>
            <p:nvCxnSpPr>
              <p:cNvPr id="133" name="Straight Connector 132"/>
              <p:cNvCxnSpPr/>
              <p:nvPr/>
            </p:nvCxnSpPr>
            <p:spPr>
              <a:xfrm>
                <a:off x="5837546" y="3639774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831833" y="3448865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945222" y="3339006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sp>
            <p:nvSpPr>
              <p:cNvPr id="136" name="Rectangle 135"/>
              <p:cNvSpPr/>
              <p:nvPr/>
            </p:nvSpPr>
            <p:spPr>
              <a:xfrm>
                <a:off x="5800793" y="3374787"/>
                <a:ext cx="1341120" cy="23317"/>
              </a:xfrm>
              <a:prstGeom prst="rect">
                <a:avLst/>
              </a:prstGeom>
              <a:solidFill>
                <a:srgbClr val="008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5816649" y="3121575"/>
                <a:ext cx="1341120" cy="77724"/>
              </a:xfrm>
              <a:prstGeom prst="rect">
                <a:avLst/>
              </a:prstGeom>
              <a:solidFill>
                <a:srgbClr val="0000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grpSp>
            <p:nvGrpSpPr>
              <p:cNvPr id="138" name="Group 137"/>
              <p:cNvGrpSpPr/>
              <p:nvPr/>
            </p:nvGrpSpPr>
            <p:grpSpPr>
              <a:xfrm>
                <a:off x="5410337" y="3053368"/>
                <a:ext cx="427214" cy="982373"/>
                <a:chOff x="3642535" y="4860700"/>
                <a:chExt cx="197935" cy="1271100"/>
              </a:xfrm>
            </p:grpSpPr>
            <p:sp>
              <p:nvSpPr>
                <p:cNvPr id="191" name="Rectangle 190"/>
                <p:cNvSpPr/>
                <p:nvPr/>
              </p:nvSpPr>
              <p:spPr>
                <a:xfrm>
                  <a:off x="3709414" y="4970511"/>
                  <a:ext cx="131056" cy="1161289"/>
                </a:xfrm>
                <a:prstGeom prst="rect">
                  <a:avLst/>
                </a:pr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19901393">
                  <a:off x="3642535" y="4860700"/>
                  <a:ext cx="152399" cy="187928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i="0" kern="0">
                    <a:solidFill>
                      <a:prstClr val="white"/>
                    </a:solidFill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5960903" y="3918386"/>
                <a:ext cx="1376614" cy="257589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InAs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en-US" sz="1400" b="1" i="0" kern="0" dirty="0" err="1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GaSb</a:t>
                </a: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anose="02020603050405020304" pitchFamily="18" charset="0"/>
                  </a:rPr>
                  <a:t> SL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5945222" y="2962813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5952157" y="3336265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5940346" y="2966955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098041" y="3331918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200823" y="3338482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6099951" y="2962437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098641" y="2959770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200576" y="2961284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205098" y="3338339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103753" y="3450231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195876" y="2964952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098996" y="3638537"/>
                <a:ext cx="10363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356413" y="3641380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353306" y="3450471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6466695" y="3340612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6466695" y="2962965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473630" y="3337870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459213" y="2968561"/>
                <a:ext cx="16459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619514" y="3333524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720164" y="3340088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620114" y="2966171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6722049" y="2962890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724439" y="3339945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624939" y="3451837"/>
                <a:ext cx="9753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6722871" y="2969489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6615258" y="3643519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6358067" y="3338471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6358553" y="2959478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6875985" y="3644585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6875483" y="3450745"/>
                <a:ext cx="10972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995807" y="3338145"/>
                <a:ext cx="14630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983995" y="2968835"/>
                <a:ext cx="15849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877384" y="3338320"/>
                <a:ext cx="0" cy="31089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6989237" y="3342486"/>
                <a:ext cx="0" cy="308610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6988871" y="2962295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6878368" y="2963482"/>
                <a:ext cx="0" cy="493776"/>
              </a:xfrm>
              <a:prstGeom prst="line">
                <a:avLst/>
              </a:prstGeom>
              <a:noFill/>
              <a:ln w="19050" cap="flat" cmpd="sng" algn="ctr">
                <a:solidFill>
                  <a:srgbClr val="4F81BD"/>
                </a:solidFill>
                <a:prstDash val="solid"/>
              </a:ln>
              <a:effectLst/>
            </p:spPr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545269" y="2254847"/>
                <a:ext cx="0" cy="178308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</p:cxnSp>
          <p:sp>
            <p:nvSpPr>
              <p:cNvPr id="177" name="TextBox 176"/>
              <p:cNvSpPr txBox="1"/>
              <p:nvPr/>
            </p:nvSpPr>
            <p:spPr>
              <a:xfrm>
                <a:off x="6055429" y="2317417"/>
                <a:ext cx="1025531" cy="25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0" kern="0" dirty="0">
                    <a:solidFill>
                      <a:prstClr val="black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Absorber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6959673" y="3325549"/>
                <a:ext cx="375569" cy="283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5642201" y="2841919"/>
                <a:ext cx="368122" cy="283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1600" b="1" i="0" kern="0" baseline="-2500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cxnSp>
            <p:nvCxnSpPr>
              <p:cNvPr id="180" name="Straight Arrow Connector 179"/>
              <p:cNvCxnSpPr/>
              <p:nvPr/>
            </p:nvCxnSpPr>
            <p:spPr>
              <a:xfrm flipH="1" flipV="1">
                <a:off x="5980016" y="2889414"/>
                <a:ext cx="487680" cy="407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CC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81" name="TextBox 180"/>
              <p:cNvSpPr txBox="1"/>
              <p:nvPr/>
            </p:nvSpPr>
            <p:spPr>
              <a:xfrm>
                <a:off x="5940610" y="2576651"/>
                <a:ext cx="112461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/>
                  </a:rPr>
                  <a:t>Electron flow</a:t>
                </a:r>
              </a:p>
            </p:txBody>
          </p:sp>
          <p:cxnSp>
            <p:nvCxnSpPr>
              <p:cNvPr id="182" name="Straight Arrow Connector 181"/>
              <p:cNvCxnSpPr/>
              <p:nvPr/>
            </p:nvCxnSpPr>
            <p:spPr>
              <a:xfrm>
                <a:off x="6287255" y="3711549"/>
                <a:ext cx="48768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83" name="TextBox 182"/>
              <p:cNvSpPr txBox="1"/>
              <p:nvPr/>
            </p:nvSpPr>
            <p:spPr>
              <a:xfrm>
                <a:off x="6111731" y="3731901"/>
                <a:ext cx="856569" cy="257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0" kern="0" dirty="0">
                    <a:solidFill>
                      <a:srgbClr val="008000"/>
                    </a:solidFill>
                    <a:latin typeface="Helvetica" panose="020B0500000000000000" pitchFamily="34" charset="0"/>
                    <a:cs typeface="Times New Roman"/>
                  </a:rPr>
                  <a:t>Hole flow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141914" y="2379810"/>
                <a:ext cx="195604" cy="946404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35" tIns="45718" rIns="91435" bIns="45718"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i="0" kern="0">
                  <a:solidFill>
                    <a:prstClr val="white"/>
                  </a:solidFill>
                  <a:latin typeface="Helvetica" panose="020B0500000000000000" pitchFamily="34" charset="0"/>
                </a:endParaRPr>
              </a:p>
            </p:txBody>
          </p:sp>
          <p:pic>
            <p:nvPicPr>
              <p:cNvPr id="18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6490729" y="3162942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6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5875047" y="1529824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 flipV="1">
                <a:off x="5884348" y="1645194"/>
                <a:ext cx="370683" cy="229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8" name="TextBox 187"/>
              <p:cNvSpPr txBox="1"/>
              <p:nvPr/>
            </p:nvSpPr>
            <p:spPr>
              <a:xfrm>
                <a:off x="6415440" y="1876016"/>
                <a:ext cx="1676400" cy="420731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376092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Electron </a:t>
                </a:r>
              </a:p>
              <a:p>
                <a:pPr algn="ctr" defTabSz="457200" fontAlgn="auto">
                  <a:lnSpc>
                    <a:spcPts val="161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0" kern="0" dirty="0">
                    <a:solidFill>
                      <a:srgbClr val="376092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Barrier</a:t>
                </a:r>
              </a:p>
            </p:txBody>
          </p: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5553352" y="3059290"/>
                <a:ext cx="162373" cy="14401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CC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90" name="Straight Arrow Connector 189"/>
              <p:cNvCxnSpPr/>
              <p:nvPr/>
            </p:nvCxnSpPr>
            <p:spPr>
              <a:xfrm flipV="1">
                <a:off x="5040684" y="2946923"/>
                <a:ext cx="166352" cy="1186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8000"/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15" name="Right Brace 14"/>
            <p:cNvSpPr/>
            <p:nvPr/>
          </p:nvSpPr>
          <p:spPr>
            <a:xfrm rot="5400000">
              <a:off x="4191742" y="3271640"/>
              <a:ext cx="220347" cy="1810240"/>
            </a:xfrm>
            <a:prstGeom prst="rightBrac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i="0" kern="0">
                <a:solidFill>
                  <a:prstClr val="black"/>
                </a:solidFill>
                <a:latin typeface="Helvetica" panose="020B0500000000000000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31110" y="4216612"/>
              <a:ext cx="1970466" cy="309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i="0" kern="0" dirty="0">
                  <a:solidFill>
                    <a:srgbClr val="4F81BD">
                      <a:lumMod val="75000"/>
                    </a:srgbClr>
                  </a:solidFill>
                  <a:latin typeface="Helvetica" panose="020B0500000000000000" pitchFamily="34" charset="0"/>
                  <a:cs typeface="Times New Roman" panose="02020603050405020304" pitchFamily="18" charset="0"/>
                </a:rPr>
                <a:t>one cascade stage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40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923945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95378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4622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1030" r="14339" b="12261"/>
          <a:stretch/>
        </p:blipFill>
        <p:spPr>
          <a:xfrm>
            <a:off x="628650" y="2014476"/>
            <a:ext cx="4134419" cy="3623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5873149"/>
            <a:ext cx="789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EQE was larger in twos-ate compared to three-stage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2719" y="1663297"/>
            <a:ext cx="7897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Three-stage                  </a:t>
            </a:r>
          </a:p>
          <a:p>
            <a:endParaRPr lang="en-US" dirty="0">
              <a:latin typeface="Helvetica" panose="020B0500000000000000" pitchFamily="34" charset="0"/>
            </a:endParaRPr>
          </a:p>
          <a:p>
            <a:r>
              <a:rPr lang="en-US" dirty="0">
                <a:latin typeface="Helvetica" panose="020B0500000000000000" pitchFamily="34" charset="0"/>
              </a:rPr>
              <a:t>                                  Two-stage</a:t>
            </a:r>
          </a:p>
          <a:p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41</a:t>
            </a:fld>
            <a:r>
              <a:rPr lang="en-US" dirty="0"/>
              <a:t>/52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" t="9576" r="10913" b="4220"/>
          <a:stretch/>
        </p:blipFill>
        <p:spPr bwMode="auto">
          <a:xfrm>
            <a:off x="4810359" y="2504877"/>
            <a:ext cx="3963035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520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8249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2046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1663297"/>
            <a:ext cx="7697337" cy="31078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331" y="5059146"/>
            <a:ext cx="7897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An IC laser used to mimic a selective emitter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Four wire setup: to reduce the parasitic resistances  influence at high illumination levels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42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78470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13334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b="66340"/>
          <a:stretch/>
        </p:blipFill>
        <p:spPr>
          <a:xfrm>
            <a:off x="857734" y="1466091"/>
            <a:ext cx="7477479" cy="288113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76783"/>
              </p:ext>
            </p:extLst>
          </p:nvPr>
        </p:nvGraphicFramePr>
        <p:xfrm>
          <a:off x="136478" y="4711379"/>
          <a:ext cx="4368776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035">
                  <a:extLst>
                    <a:ext uri="{9D8B030D-6E8A-4147-A177-3AD203B41FA5}">
                      <a16:colId xmlns:a16="http://schemas.microsoft.com/office/drawing/2014/main" val="1629263537"/>
                    </a:ext>
                  </a:extLst>
                </a:gridCol>
                <a:gridCol w="751366">
                  <a:extLst>
                    <a:ext uri="{9D8B030D-6E8A-4147-A177-3AD203B41FA5}">
                      <a16:colId xmlns:a16="http://schemas.microsoft.com/office/drawing/2014/main" val="3372534413"/>
                    </a:ext>
                  </a:extLst>
                </a:gridCol>
                <a:gridCol w="600574">
                  <a:extLst>
                    <a:ext uri="{9D8B030D-6E8A-4147-A177-3AD203B41FA5}">
                      <a16:colId xmlns:a16="http://schemas.microsoft.com/office/drawing/2014/main" val="208428879"/>
                    </a:ext>
                  </a:extLst>
                </a:gridCol>
                <a:gridCol w="622424">
                  <a:extLst>
                    <a:ext uri="{9D8B030D-6E8A-4147-A177-3AD203B41FA5}">
                      <a16:colId xmlns:a16="http://schemas.microsoft.com/office/drawing/2014/main" val="2804155726"/>
                    </a:ext>
                  </a:extLst>
                </a:gridCol>
                <a:gridCol w="582267">
                  <a:extLst>
                    <a:ext uri="{9D8B030D-6E8A-4147-A177-3AD203B41FA5}">
                      <a16:colId xmlns:a16="http://schemas.microsoft.com/office/drawing/2014/main" val="296433447"/>
                    </a:ext>
                  </a:extLst>
                </a:gridCol>
                <a:gridCol w="615337">
                  <a:extLst>
                    <a:ext uri="{9D8B030D-6E8A-4147-A177-3AD203B41FA5}">
                      <a16:colId xmlns:a16="http://schemas.microsoft.com/office/drawing/2014/main" val="1383368985"/>
                    </a:ext>
                  </a:extLst>
                </a:gridCol>
                <a:gridCol w="500773">
                  <a:extLst>
                    <a:ext uri="{9D8B030D-6E8A-4147-A177-3AD203B41FA5}">
                      <a16:colId xmlns:a16="http://schemas.microsoft.com/office/drawing/2014/main" val="334962129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(K)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</a:t>
                      </a:r>
                      <a:r>
                        <a:rPr lang="en-US" sz="1200" baseline="-25000">
                          <a:effectLst/>
                        </a:rPr>
                        <a:t>sc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(A/cm</a:t>
                      </a:r>
                      <a:r>
                        <a:rPr lang="en-US" sz="1200" baseline="30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ph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(mA)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baseline="-25000">
                          <a:effectLst/>
                        </a:rPr>
                        <a:t>oc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(mV)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</a:t>
                      </a:r>
                      <a:r>
                        <a:rPr lang="en-US" sz="1200" baseline="-25000" dirty="0" err="1">
                          <a:effectLst/>
                        </a:rPr>
                        <a:t>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(Ω)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</a:t>
                      </a:r>
                      <a:r>
                        <a:rPr lang="en-US" sz="1200" baseline="-25000" dirty="0" err="1">
                          <a:effectLst/>
                        </a:rPr>
                        <a:t>sh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kΩ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(%)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5617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50.0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34752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37406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6395"/>
              </p:ext>
            </p:extLst>
          </p:nvPr>
        </p:nvGraphicFramePr>
        <p:xfrm>
          <a:off x="4596473" y="4705575"/>
          <a:ext cx="4439915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275">
                  <a:extLst>
                    <a:ext uri="{9D8B030D-6E8A-4147-A177-3AD203B41FA5}">
                      <a16:colId xmlns:a16="http://schemas.microsoft.com/office/drawing/2014/main" val="1666608273"/>
                    </a:ext>
                  </a:extLst>
                </a:gridCol>
                <a:gridCol w="706694">
                  <a:extLst>
                    <a:ext uri="{9D8B030D-6E8A-4147-A177-3AD203B41FA5}">
                      <a16:colId xmlns:a16="http://schemas.microsoft.com/office/drawing/2014/main" val="903480766"/>
                    </a:ext>
                  </a:extLst>
                </a:gridCol>
                <a:gridCol w="610353">
                  <a:extLst>
                    <a:ext uri="{9D8B030D-6E8A-4147-A177-3AD203B41FA5}">
                      <a16:colId xmlns:a16="http://schemas.microsoft.com/office/drawing/2014/main" val="4057165282"/>
                    </a:ext>
                  </a:extLst>
                </a:gridCol>
                <a:gridCol w="632559">
                  <a:extLst>
                    <a:ext uri="{9D8B030D-6E8A-4147-A177-3AD203B41FA5}">
                      <a16:colId xmlns:a16="http://schemas.microsoft.com/office/drawing/2014/main" val="2784520559"/>
                    </a:ext>
                  </a:extLst>
                </a:gridCol>
                <a:gridCol w="591749">
                  <a:extLst>
                    <a:ext uri="{9D8B030D-6E8A-4147-A177-3AD203B41FA5}">
                      <a16:colId xmlns:a16="http://schemas.microsoft.com/office/drawing/2014/main" val="528192236"/>
                    </a:ext>
                  </a:extLst>
                </a:gridCol>
                <a:gridCol w="625357">
                  <a:extLst>
                    <a:ext uri="{9D8B030D-6E8A-4147-A177-3AD203B41FA5}">
                      <a16:colId xmlns:a16="http://schemas.microsoft.com/office/drawing/2014/main" val="2555087468"/>
                    </a:ext>
                  </a:extLst>
                </a:gridCol>
                <a:gridCol w="508928">
                  <a:extLst>
                    <a:ext uri="{9D8B030D-6E8A-4147-A177-3AD203B41FA5}">
                      <a16:colId xmlns:a16="http://schemas.microsoft.com/office/drawing/2014/main" val="1856251019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(K)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J</a:t>
                      </a:r>
                      <a:r>
                        <a:rPr lang="en-US" sz="1200" baseline="-25000" dirty="0" err="1">
                          <a:effectLst/>
                        </a:rPr>
                        <a:t>sc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(A/cm</a:t>
                      </a:r>
                      <a:r>
                        <a:rPr lang="en-US" sz="1200" baseline="30000" dirty="0">
                          <a:effectLst/>
                        </a:rPr>
                        <a:t>2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ph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(mA)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baseline="-25000">
                          <a:effectLst/>
                        </a:rPr>
                        <a:t>oc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(mV)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r>
                        <a:rPr lang="en-US" sz="1200" baseline="-25000">
                          <a:effectLst/>
                        </a:rPr>
                        <a:t>s</a:t>
                      </a:r>
                      <a:endParaRPr lang="en-US" sz="120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(Ω)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</a:t>
                      </a:r>
                      <a:r>
                        <a:rPr lang="en-US" sz="1200" baseline="-25000" dirty="0" err="1">
                          <a:effectLst/>
                        </a:rPr>
                        <a:t>sh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(Ω)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(%)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1255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63113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666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11.09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44.9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416038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43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5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8249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14622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0161" y="5485385"/>
            <a:ext cx="752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0000"/>
                </a:solidFill>
                <a:latin typeface="Helvetica" panose="020B0500000000000000" pitchFamily="34" charset="0"/>
              </a:rPr>
              <a:t>                                        Conversion efficiency:</a:t>
            </a:r>
          </a:p>
          <a:p>
            <a:r>
              <a:rPr lang="en-US" dirty="0">
                <a:latin typeface="Helvetica" panose="020B0500000000000000" pitchFamily="34" charset="0"/>
              </a:rPr>
              <a:t>Two-stage: 6.5 %                                                      Three-stage: 9.6 %</a:t>
            </a:r>
          </a:p>
          <a:p>
            <a:r>
              <a:rPr lang="en-US" dirty="0">
                <a:latin typeface="Helvetica" panose="020B0500000000000000" pitchFamily="34" charset="0"/>
              </a:rPr>
              <a:t>The device efficiency exhibited a roll off at high illumination levels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0121"/>
            <a:ext cx="3086100" cy="365125"/>
          </a:xfrm>
        </p:spPr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44</a:t>
            </a:fld>
            <a:r>
              <a:rPr lang="en-US" dirty="0"/>
              <a:t>/52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/>
          <a:stretch/>
        </p:blipFill>
        <p:spPr>
          <a:xfrm>
            <a:off x="982641" y="1323192"/>
            <a:ext cx="2743200" cy="4248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2"/>
          <a:stretch/>
        </p:blipFill>
        <p:spPr>
          <a:xfrm>
            <a:off x="5338886" y="1312018"/>
            <a:ext cx="2780628" cy="42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29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192346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621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65829"/>
          <a:stretch/>
        </p:blipFill>
        <p:spPr>
          <a:xfrm>
            <a:off x="410548" y="1372756"/>
            <a:ext cx="7556766" cy="2889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168" y="5087118"/>
            <a:ext cx="7703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0000"/>
                </a:solidFill>
                <a:latin typeface="Helvetica" panose="020B0500000000000000" pitchFamily="34" charset="0"/>
              </a:rPr>
              <a:t>Series resistance was larger in three-stage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Larger bulk series resistance due to extra absorber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Non-ideal Ohmic contacts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Unwanted electrostatic barrier in carrier transport path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45</a:t>
            </a:fld>
            <a:r>
              <a:rPr lang="en-US" dirty="0"/>
              <a:t>/52</a:t>
            </a:r>
          </a:p>
        </p:txBody>
      </p:sp>
      <p:sp>
        <p:nvSpPr>
          <p:cNvPr id="2" name="Rectangle 1"/>
          <p:cNvSpPr/>
          <p:nvPr/>
        </p:nvSpPr>
        <p:spPr>
          <a:xfrm>
            <a:off x="985168" y="4371884"/>
            <a:ext cx="7026429" cy="64633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effective characterization method (based on </a:t>
            </a:r>
            <a:r>
              <a:rPr lang="en-US" i="1" dirty="0"/>
              <a:t>Suns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baseline="-25000" dirty="0" err="1"/>
              <a:t>oc</a:t>
            </a:r>
            <a:r>
              <a:rPr lang="en-US" baseline="-25000" dirty="0"/>
              <a:t> </a:t>
            </a:r>
            <a:r>
              <a:rPr lang="en-US" dirty="0"/>
              <a:t>technique) for extracting series and shunt resistances was developed</a:t>
            </a:r>
            <a:endParaRPr lang="en-US" dirty="0">
              <a:solidFill>
                <a:srgbClr val="7E0000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53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3007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09" y="3322612"/>
            <a:ext cx="3932937" cy="30048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46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7733" r="4776" b="3351"/>
          <a:stretch/>
        </p:blipFill>
        <p:spPr>
          <a:xfrm>
            <a:off x="404869" y="3457922"/>
            <a:ext cx="4705238" cy="2570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1158324"/>
            <a:ext cx="8515350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Narrow-bandgap ICTPV devices with seven identical stages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Helvetica" panose="020B0500000000000000" pitchFamily="34" charset="0"/>
              </a:rPr>
              <a:t>The cutoff wavelength: 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>
                <a:latin typeface="Helvetica" panose="020B0500000000000000" pitchFamily="34" charset="0"/>
              </a:rPr>
              <a:t>m at 300 K and 5.2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>
                <a:latin typeface="Helvetica" panose="020B0500000000000000" pitchFamily="34" charset="0"/>
              </a:rPr>
              <a:t>m at 340 K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</a:rPr>
              <a:t>Relatively low QE: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~31% reflection loss from the air/semiconductor interface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Short overall absorber thickness (~1.1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>
                <a:latin typeface="Helvetica" panose="020B0500000000000000" pitchFamily="34" charset="0"/>
              </a:rPr>
              <a:t>m total from seven stages)</a:t>
            </a:r>
            <a:endParaRPr lang="en-US" dirty="0">
              <a:latin typeface="Helvetica" panose="020B0500000000000000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3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3522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thermophotovoltaic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2" y="1689303"/>
            <a:ext cx="2926692" cy="223909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47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401" r="49707"/>
          <a:stretch/>
        </p:blipFill>
        <p:spPr>
          <a:xfrm>
            <a:off x="3076634" y="1639911"/>
            <a:ext cx="3147600" cy="2288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1331" t="5251" r="1664" b="3601"/>
          <a:stretch/>
        </p:blipFill>
        <p:spPr>
          <a:xfrm>
            <a:off x="6030622" y="1548836"/>
            <a:ext cx="2906339" cy="23795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3332" y="4078527"/>
            <a:ext cx="8369474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Device performance metrics at 300 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The highest FF: 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43%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 with illumination of a laser near 4.3 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Helvetica" panose="020B0500000000000000" pitchFamily="34" charset="0"/>
                <a:ea typeface="Calibri" panose="020F0502020204030204" pitchFamily="34" charset="0"/>
              </a:rPr>
              <a:t>P</a:t>
            </a:r>
            <a:r>
              <a:rPr lang="en-US" baseline="-25000" dirty="0" err="1">
                <a:latin typeface="Helvetica" panose="020B0500000000000000" pitchFamily="34" charset="0"/>
                <a:ea typeface="Calibri" panose="020F0502020204030204" pitchFamily="34" charset="0"/>
              </a:rPr>
              <a:t>max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: 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395 </a:t>
            </a:r>
            <a:r>
              <a:rPr lang="en-US" dirty="0" err="1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mW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/cm</a:t>
            </a:r>
            <a:r>
              <a:rPr lang="en-US" baseline="30000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2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at an incident laser power density of 18.9 W/cm</a:t>
            </a:r>
            <a:r>
              <a:rPr lang="en-US" baseline="30000" dirty="0">
                <a:latin typeface="Helvetica" panose="020B0500000000000000" pitchFamily="34" charset="0"/>
                <a:ea typeface="Calibri" panose="020F0502020204030204" pitchFamily="34" charset="0"/>
              </a:rPr>
              <a:t>2</a:t>
            </a: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  <a:ea typeface="Calibri" panose="020F0502020204030204" pitchFamily="34" charset="0"/>
              </a:rPr>
              <a:t>Power conversion efficiency: </a:t>
            </a:r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ea typeface="Calibri" panose="020F0502020204030204" pitchFamily="34" charset="0"/>
              </a:rPr>
              <a:t>2.1% </a:t>
            </a:r>
            <a:endParaRPr lang="en-US" dirty="0">
              <a:solidFill>
                <a:srgbClr val="C00000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85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27480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48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746860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192346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621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Summary and research perspective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498" y="1271972"/>
            <a:ext cx="841448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ICIPs are unique structures for HOT and high-speed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First demonstration of HOT LWIR and VLWIR ICIPs was discussed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Short-wave ICIPs with three stages had better performance,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there is room for further improvements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Diffusion length seems to be significantly shorter than  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a typical absorber in conventional IR detectors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An uncooled high-speed (f</a:t>
            </a:r>
            <a:r>
              <a:rPr lang="en-US" sz="20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3dB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  <a:sym typeface="Symbol" panose="05050102010706020507" pitchFamily="18" charset="2"/>
              </a:rPr>
              <a:t>8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50 MHz) IC system is demonstrated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Monolithically integrated laser and detector units open new horizons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for on chip spectrometers, lab-on-a chip devices and on-chip 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communication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ICTPVs with efficiencies of ~10 % were demonstrated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524792"/>
            <a:ext cx="3086100" cy="365125"/>
          </a:xfrm>
        </p:spPr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49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160379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628650" y="-2812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(IC) devices: background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2918736"/>
            <a:ext cx="7886700" cy="209288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89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Family of IC devices:</a:t>
            </a:r>
            <a:r>
              <a:rPr lang="en-US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Interband cascade lasers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Interband cascade IR photodetectors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Interband cascade photovoltaic devices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81698"/>
          <a:stretch/>
        </p:blipFill>
        <p:spPr>
          <a:xfrm>
            <a:off x="542925" y="1187741"/>
            <a:ext cx="8058150" cy="479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3377"/>
          <a:stretch/>
        </p:blipFill>
        <p:spPr>
          <a:xfrm>
            <a:off x="637150" y="1575345"/>
            <a:ext cx="8058150" cy="1483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650" y="1277313"/>
            <a:ext cx="7886700" cy="18084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</a:t>
            </a:fld>
            <a:r>
              <a:rPr lang="en-US" dirty="0"/>
              <a:t>/52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1581" t="6699"/>
          <a:stretch/>
        </p:blipFill>
        <p:spPr>
          <a:xfrm>
            <a:off x="5959085" y="3953235"/>
            <a:ext cx="2626371" cy="2303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6" name="Rectangle 15"/>
          <p:cNvSpPr/>
          <p:nvPr/>
        </p:nvSpPr>
        <p:spPr>
          <a:xfrm>
            <a:off x="6138996" y="3388827"/>
            <a:ext cx="261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anose="020B0500000000000000" pitchFamily="34" charset="0"/>
                <a:cs typeface="Helvetica" panose="020B0604020202020204" pitchFamily="34" charset="0"/>
              </a:rPr>
              <a:t>6.1 Å material family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9560" r="1879" b="34206"/>
          <a:stretch/>
        </p:blipFill>
        <p:spPr bwMode="auto">
          <a:xfrm>
            <a:off x="558544" y="4557599"/>
            <a:ext cx="5150485" cy="1705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540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192346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-2621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1419858"/>
            <a:ext cx="618752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Prof. Rui Q. Yang (advisor)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Prof. Matthew B. Johnson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Prof. Michael B. Santos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Robert T. Hinkey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Lu 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Hao Ye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S. M. Shazzad Rassel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Lin 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Yuchao Jiang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John F. Klem of Sandia National Laboratories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James A. Gupta of National Research Council of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Drs. Yueming Qiu, Dmitri </a:t>
            </a:r>
            <a:r>
              <a:rPr lang="en-US" sz="1200" dirty="0" err="1">
                <a:latin typeface="Helvetica" panose="020B0500000000000000" pitchFamily="34" charset="0"/>
              </a:rPr>
              <a:t>Lubyshev</a:t>
            </a:r>
            <a:r>
              <a:rPr lang="en-US" sz="1200" dirty="0">
                <a:latin typeface="Helvetica" panose="020B0500000000000000" pitchFamily="34" charset="0"/>
              </a:rPr>
              <a:t>, Joel M. Fastenau, and Amy W. K. Liu of IQE Inc.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Preston R. Larson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Cédric J. </a:t>
            </a:r>
            <a:r>
              <a:rPr lang="en-US" sz="1200" dirty="0" err="1">
                <a:latin typeface="Helvetica" panose="020B0500000000000000" pitchFamily="34" charset="0"/>
              </a:rPr>
              <a:t>Corrége</a:t>
            </a:r>
            <a:endParaRPr lang="en-US" sz="1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Joel C. </a:t>
            </a:r>
            <a:r>
              <a:rPr lang="en-US" sz="1200" dirty="0" err="1">
                <a:latin typeface="Helvetica" panose="020B0500000000000000" pitchFamily="34" charset="0"/>
              </a:rPr>
              <a:t>Keay</a:t>
            </a:r>
            <a:r>
              <a:rPr lang="en-US" sz="1200" dirty="0">
                <a:latin typeface="Helvetica" panose="020B0500000000000000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Dr. Tetsuya D. Mishima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Profs. Zhisheng Shi, J. R. Cruz and Ian R. Sellers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Wenxiang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Lihua Zhao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anose="020B0500000000000000" pitchFamily="34" charset="0"/>
              </a:rPr>
              <a:t>And my wife, friends and family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524792"/>
            <a:ext cx="3086100" cy="365125"/>
          </a:xfrm>
        </p:spPr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50</a:t>
            </a:fld>
            <a:r>
              <a:rPr lang="en-US" dirty="0"/>
              <a:t>/52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1100" y="5190926"/>
            <a:ext cx="70866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The research presented in this dissertation was supported by funding from DoE </a:t>
            </a:r>
            <a:r>
              <a:rPr lang="en-US" sz="1200" dirty="0" err="1">
                <a:latin typeface="Helvetica" panose="020B0500000000000000" pitchFamily="34" charset="0"/>
                <a:ea typeface="Times New Roman" panose="02020603050405020304" pitchFamily="18" charset="0"/>
              </a:rPr>
              <a:t>EPSCoR</a:t>
            </a:r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 program </a:t>
            </a:r>
          </a:p>
          <a:p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(Award No. DE-SC0004523), C-SPIN, the Oklahoma/Arkansas MRSEC (Award No. </a:t>
            </a:r>
            <a:r>
              <a:rPr lang="en-US" sz="1200">
                <a:latin typeface="Helvetica" panose="020B0500000000000000" pitchFamily="34" charset="0"/>
                <a:ea typeface="Times New Roman" panose="02020603050405020304" pitchFamily="18" charset="0"/>
              </a:rPr>
              <a:t>DMR- 0520550), </a:t>
            </a:r>
            <a:endParaRPr lang="en-US" sz="1200" dirty="0">
              <a:latin typeface="Helvetica" panose="020B0500000000000000" pitchFamily="34" charset="0"/>
              <a:ea typeface="Times New Roman" panose="02020603050405020304" pitchFamily="18" charset="0"/>
            </a:endParaRPr>
          </a:p>
          <a:p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AFOSR (Award No</a:t>
            </a:r>
            <a:r>
              <a:rPr lang="en-US" sz="1200">
                <a:latin typeface="Helvetica" panose="020B0500000000000000" pitchFamily="34" charset="0"/>
                <a:ea typeface="Times New Roman" panose="02020603050405020304" pitchFamily="18" charset="0"/>
              </a:rPr>
              <a:t>. FA9550-12-1-0260</a:t>
            </a:r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), NSF (Award No. ECCS-1202318), </a:t>
            </a:r>
          </a:p>
          <a:p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AFOSR (Award No</a:t>
            </a:r>
            <a:r>
              <a:rPr lang="en-US" sz="1200">
                <a:latin typeface="Helvetica" panose="020B0500000000000000" pitchFamily="34" charset="0"/>
                <a:ea typeface="Times New Roman" panose="02020603050405020304" pitchFamily="18" charset="0"/>
              </a:rPr>
              <a:t>. FA9550-15-1- </a:t>
            </a:r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0067), NSF (Award No. DMR-1229678), </a:t>
            </a:r>
          </a:p>
          <a:p>
            <a:r>
              <a:rPr lang="en-US" sz="1200" dirty="0">
                <a:latin typeface="Helvetica" panose="020B0500000000000000" pitchFamily="34" charset="0"/>
                <a:ea typeface="Times New Roman" panose="02020603050405020304" pitchFamily="18" charset="0"/>
              </a:rPr>
              <a:t>and NSF (Award No.  DMR-1608224).</a:t>
            </a:r>
          </a:p>
        </p:txBody>
      </p:sp>
    </p:spTree>
    <p:extLst>
      <p:ext uri="{BB962C8B-B14F-4D97-AF65-F5344CB8AC3E}">
        <p14:creationId xmlns:p14="http://schemas.microsoft.com/office/powerpoint/2010/main" val="830362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58289" y="1359078"/>
            <a:ext cx="86233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</a:p>
        </p:txBody>
      </p:sp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" t="16329" r="6248" b="68831"/>
          <a:stretch/>
        </p:blipFill>
        <p:spPr>
          <a:xfrm>
            <a:off x="284047" y="199980"/>
            <a:ext cx="8597542" cy="8761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51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776135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58289" y="1359078"/>
            <a:ext cx="86233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Backup</a:t>
            </a:r>
          </a:p>
        </p:txBody>
      </p:sp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52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2383065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500000000000000" pitchFamily="34" charset="0"/>
                <a:cs typeface="Helvetica" panose="020B0604020202020204" pitchFamily="34" charset="0"/>
              </a:rPr>
              <a:t>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26" t="4430" r="4894" b="2496"/>
          <a:stretch/>
        </p:blipFill>
        <p:spPr>
          <a:xfrm>
            <a:off x="4981698" y="2958849"/>
            <a:ext cx="4005330" cy="2978719"/>
          </a:xfrm>
          <a:prstGeom prst="rect">
            <a:avLst/>
          </a:prstGeom>
        </p:spPr>
      </p:pic>
      <p:pic>
        <p:nvPicPr>
          <p:cNvPr id="32" name="Picture 31" descr="figure1-08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69123"/>
            <a:ext cx="3206282" cy="3023415"/>
          </a:xfrm>
          <a:prstGeom prst="rect">
            <a:avLst/>
          </a:prstGeom>
        </p:spPr>
      </p:pic>
      <p:sp>
        <p:nvSpPr>
          <p:cNvPr id="33" name="Right Brace 32"/>
          <p:cNvSpPr/>
          <p:nvPr/>
        </p:nvSpPr>
        <p:spPr>
          <a:xfrm>
            <a:off x="3834932" y="3217912"/>
            <a:ext cx="244277" cy="96895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500000000000000" pitchFamily="34" charset="0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3865193" y="4320135"/>
            <a:ext cx="244277" cy="96895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500000000000000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4616" y="354599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E0000"/>
                </a:solidFill>
                <a:latin typeface="Helvetica" panose="020B0500000000000000" pitchFamily="34" charset="0"/>
              </a:rPr>
              <a:t>Stage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74700" y="4635337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E0000"/>
                </a:solidFill>
                <a:latin typeface="Helvetica" panose="020B0500000000000000" pitchFamily="34" charset="0"/>
              </a:rPr>
              <a:t>Stage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1123" y="1507679"/>
            <a:ext cx="6386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Two-stage ICIPs with cutoff wavelength of ~ 9.2 </a:t>
            </a:r>
            <a:r>
              <a:rPr lang="el-GR" dirty="0">
                <a:latin typeface="Helvetica" panose="020B0500000000000000" pitchFamily="34" charset="0"/>
              </a:rPr>
              <a:t>μ</a:t>
            </a:r>
            <a:r>
              <a:rPr lang="en-US" dirty="0">
                <a:latin typeface="Helvetica" panose="020B0500000000000000" pitchFamily="34" charset="0"/>
              </a:rPr>
              <a:t>m (78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Absorber 1: 620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Absorber 2: 756.4 nm</a:t>
            </a:r>
          </a:p>
          <a:p>
            <a:endParaRPr lang="en-US" dirty="0">
              <a:latin typeface="Helvetica" panose="020B0500000000000000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53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68869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Long-wavelength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8" y="1478171"/>
            <a:ext cx="3905250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86" y="1507529"/>
            <a:ext cx="3933825" cy="27908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1666" y="4361581"/>
            <a:ext cx="7227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E0000"/>
                </a:solidFill>
                <a:latin typeface="AdvGulliv-R"/>
              </a:rPr>
              <a:t>Bias dependent response at high temperatures (167 K and above):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dvGulliv-R"/>
              </a:rPr>
              <a:t>Decreased diffusion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dvGulliv-R"/>
              </a:rPr>
              <a:t>Switching of the residual doping from p-type to n-type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54</a:t>
            </a:fld>
            <a:r>
              <a:rPr lang="en-US" dirty="0"/>
              <a:t>/52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2437" y="5449712"/>
            <a:ext cx="7845873" cy="88211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anose="020B0500000000000000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Helvetica" panose="020B0500000000000000" pitchFamily="34" charset="0"/>
              </a:rPr>
              <a:t>D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: 3.7×10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10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 cm.Hz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1/2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/W at 78 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◦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K </a:t>
            </a:r>
          </a:p>
          <a:p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Best D* for ICIPs of similar wavelength: 1.3×10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11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 cm.Hz</a:t>
            </a:r>
            <a:r>
              <a:rPr lang="en-US" baseline="30000" dirty="0">
                <a:solidFill>
                  <a:schemeClr val="tx1"/>
                </a:solidFill>
                <a:latin typeface="Helvetica" panose="020B0500000000000000" pitchFamily="34" charset="0"/>
              </a:rPr>
              <a:t>1/2</a:t>
            </a:r>
            <a:r>
              <a:rPr lang="en-US" dirty="0">
                <a:solidFill>
                  <a:schemeClr val="tx1"/>
                </a:solidFill>
                <a:latin typeface="Helvetica" panose="020B0500000000000000" pitchFamily="34" charset="0"/>
              </a:rPr>
              <a:t>/W</a:t>
            </a:r>
          </a:p>
          <a:p>
            <a:r>
              <a:rPr lang="en-US" sz="1400" dirty="0">
                <a:solidFill>
                  <a:schemeClr val="tx1"/>
                </a:solidFill>
                <a:latin typeface="Helvetica" panose="020B0500000000000000" pitchFamily="34" charset="0"/>
              </a:rPr>
              <a:t>See J. Appl. Phys. 120, 193102 (2016).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i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Suns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2500" b="1" i="1" dirty="0" err="1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sz="2500" b="1" baseline="-25000" dirty="0" err="1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oc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technique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55</a:t>
            </a:fld>
            <a:r>
              <a:rPr lang="en-US" dirty="0"/>
              <a:t>/52</a:t>
            </a:r>
          </a:p>
        </p:txBody>
      </p:sp>
      <p:pic>
        <p:nvPicPr>
          <p:cNvPr id="10" name="Picture 9" descr="photo of Suns-Voc instrument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3"/>
          <a:stretch/>
        </p:blipFill>
        <p:spPr bwMode="auto">
          <a:xfrm>
            <a:off x="1089014" y="1576389"/>
            <a:ext cx="2992480" cy="39380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06" y="3339067"/>
            <a:ext cx="3778250" cy="3133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221069" y="1532951"/>
                <a:ext cx="4044569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069" y="1532951"/>
                <a:ext cx="4044569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795494" y="2329798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94" y="2329798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3418402" y="2735759"/>
                <a:ext cx="4572000" cy="71974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𝑝h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02" y="2735759"/>
                <a:ext cx="4572000" cy="719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8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math on ICIPs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56</a:t>
            </a:fld>
            <a:r>
              <a:rPr lang="en-US" dirty="0"/>
              <a:t>/52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46171" y="2258079"/>
                <a:ext cx="2705538" cy="671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71" y="2258079"/>
                <a:ext cx="2705538" cy="671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39492" y="1722237"/>
                <a:ext cx="2712217" cy="465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2" y="1722237"/>
                <a:ext cx="2712217" cy="465127"/>
              </a:xfrm>
              <a:prstGeom prst="rect">
                <a:avLst/>
              </a:prstGeom>
              <a:blipFill>
                <a:blip r:embed="rId3"/>
                <a:stretch>
                  <a:fillRect t="-106579" b="-17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628650" y="3184200"/>
                <a:ext cx="2663485" cy="410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84200"/>
                <a:ext cx="2663485" cy="410049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746171" y="3950144"/>
                <a:ext cx="2726196" cy="663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𝑡h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tanh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71" y="3950144"/>
                <a:ext cx="2726196" cy="663195"/>
              </a:xfrm>
              <a:prstGeom prst="rect">
                <a:avLst/>
              </a:prstGeom>
              <a:blipFill>
                <a:blip r:embed="rId5"/>
                <a:stretch>
                  <a:fillRect t="-56881" b="-68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-152568" y="4915080"/>
                <a:ext cx="7124447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𝐸𝑄𝐸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𝑆𝑖𝑛h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568" y="4915080"/>
                <a:ext cx="7124447" cy="1112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4946350" y="1703950"/>
                <a:ext cx="302320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h𝑐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𝐸𝑄𝐸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𝑡h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tanh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den>
                            </m:f>
                          </m:e>
                        </m:nary>
                      </m:e>
                    </m:rad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50" y="1703950"/>
                <a:ext cx="3023200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8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Absorption and diffusion length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8650" y="1308419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57</a:t>
            </a:fld>
            <a:r>
              <a:rPr lang="en-US" dirty="0"/>
              <a:t>/52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t="21150" r="13111" b="10469"/>
          <a:stretch/>
        </p:blipFill>
        <p:spPr bwMode="auto">
          <a:xfrm>
            <a:off x="2059923" y="1452393"/>
            <a:ext cx="5181600" cy="2578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t="3467" r="5896"/>
          <a:stretch/>
        </p:blipFill>
        <p:spPr bwMode="auto">
          <a:xfrm>
            <a:off x="2161860" y="4113604"/>
            <a:ext cx="5486400" cy="2160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238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6"/>
          <p:cNvSpPr txBox="1">
            <a:spLocks noChangeArrowheads="1"/>
          </p:cNvSpPr>
          <p:nvPr/>
        </p:nvSpPr>
        <p:spPr bwMode="auto">
          <a:xfrm>
            <a:off x="520779" y="5299708"/>
            <a:ext cx="41644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The electron and hole wave functions are spatially located in the </a:t>
            </a:r>
            <a:r>
              <a:rPr lang="en-US" i="0" dirty="0">
                <a:solidFill>
                  <a:srgbClr val="C00000"/>
                </a:solidFill>
                <a:latin typeface="Helvetica" panose="020B0500000000000000" pitchFamily="34" charset="0"/>
                <a:cs typeface="Times New Roman" pitchFamily="18" charset="0"/>
              </a:rPr>
              <a:t>same</a:t>
            </a:r>
            <a:r>
              <a:rPr lang="en-US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 layer </a:t>
            </a:r>
            <a:endParaRPr lang="en-US" i="0" baseline="-25000" dirty="0">
              <a:solidFill>
                <a:schemeClr val="tx1"/>
              </a:solidFill>
              <a:latin typeface="Helvetica" panose="020B0500000000000000" pitchFamily="34" charset="0"/>
              <a:cs typeface="Times New Roman" pitchFamily="18" charset="0"/>
            </a:endParaRPr>
          </a:p>
        </p:txBody>
      </p:sp>
      <p:sp>
        <p:nvSpPr>
          <p:cNvPr id="29" name="TextBox 101"/>
          <p:cNvSpPr txBox="1">
            <a:spLocks noChangeArrowheads="1"/>
          </p:cNvSpPr>
          <p:nvPr/>
        </p:nvSpPr>
        <p:spPr bwMode="auto">
          <a:xfrm>
            <a:off x="4572000" y="5287674"/>
            <a:ext cx="4182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The electron and hole wave functions are spatially located in </a:t>
            </a:r>
            <a:r>
              <a:rPr lang="en-US" i="0" dirty="0">
                <a:solidFill>
                  <a:srgbClr val="C00000"/>
                </a:solidFill>
                <a:latin typeface="Helvetica" panose="020B0500000000000000" pitchFamily="34" charset="0"/>
                <a:cs typeface="Times New Roman" pitchFamily="18" charset="0"/>
              </a:rPr>
              <a:t>different</a:t>
            </a:r>
            <a:r>
              <a:rPr lang="en-US" i="0" dirty="0">
                <a:solidFill>
                  <a:srgbClr val="0000CC"/>
                </a:solidFill>
                <a:latin typeface="Helvetica" panose="020B0500000000000000" pitchFamily="34" charset="0"/>
                <a:cs typeface="Times New Roman" pitchFamily="18" charset="0"/>
              </a:rPr>
              <a:t> </a:t>
            </a:r>
            <a:r>
              <a:rPr lang="en-US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layers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2"/>
          <a:srcRect l="25849" t="37104" r="48811" b="22579"/>
          <a:stretch/>
        </p:blipFill>
        <p:spPr>
          <a:xfrm>
            <a:off x="520779" y="1412375"/>
            <a:ext cx="4170340" cy="3730501"/>
          </a:xfrm>
          <a:prstGeom prst="rect">
            <a:avLst/>
          </a:prstGeom>
        </p:spPr>
      </p:pic>
      <p:sp>
        <p:nvSpPr>
          <p:cNvPr id="70" name="Title 1"/>
          <p:cNvSpPr txBox="1">
            <a:spLocks/>
          </p:cNvSpPr>
          <p:nvPr/>
        </p:nvSpPr>
        <p:spPr>
          <a:xfrm>
            <a:off x="628650" y="-2464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Type-I </a:t>
            </a:r>
            <a:r>
              <a:rPr lang="en-US" sz="2500" b="1" i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</a:t>
            </a:r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type-II quantum wells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/>
          <a:srcRect l="49449" t="37104" r="23867" b="22579"/>
          <a:stretch/>
        </p:blipFill>
        <p:spPr>
          <a:xfrm>
            <a:off x="4459339" y="1571755"/>
            <a:ext cx="3997221" cy="33954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6</a:t>
            </a:fld>
            <a:r>
              <a:rPr lang="en-US" dirty="0"/>
              <a:t>/52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9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8650" y="-254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49" y="1621774"/>
            <a:ext cx="8141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Background and Motivations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Interband cascade devices: principles of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HOT long- and very long-wavelength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High-performance short wavelength ICIPs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High-frequency interband cascade systems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Monolithically integrated mid-IR laser and detector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Interband cascade thermophotovoltaic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Helvetica" panose="020B0500000000000000" pitchFamily="34" charset="0"/>
              </a:rPr>
              <a:t>Summary and research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7</a:t>
            </a:fld>
            <a:r>
              <a:rPr lang="en-US" dirty="0"/>
              <a:t>/52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9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al &amp; Computer Engine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6" y="337734"/>
            <a:ext cx="6191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8650" y="1024920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628650" y="-42558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lasers  </a:t>
            </a:r>
          </a:p>
        </p:txBody>
      </p:sp>
      <p:sp>
        <p:nvSpPr>
          <p:cNvPr id="340" name="Text Box 294"/>
          <p:cNvSpPr txBox="1">
            <a:spLocks noChangeArrowheads="1"/>
          </p:cNvSpPr>
          <p:nvPr/>
        </p:nvSpPr>
        <p:spPr bwMode="auto">
          <a:xfrm>
            <a:off x="5086206" y="1172706"/>
            <a:ext cx="34291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b="1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multiple</a:t>
            </a:r>
            <a:r>
              <a:rPr lang="en-US" b="1" i="0" dirty="0">
                <a:solidFill>
                  <a:srgbClr val="FF0000"/>
                </a:solidFill>
                <a:latin typeface="Helvetica" panose="020B0500000000000000" pitchFamily="34" charset="0"/>
                <a:cs typeface="Times New Roman" pitchFamily="18" charset="0"/>
              </a:rPr>
              <a:t> photons</a:t>
            </a:r>
            <a:r>
              <a:rPr lang="en-US" b="1" i="0" dirty="0">
                <a:latin typeface="Helvetica" panose="020B0500000000000000" pitchFamily="34" charset="0"/>
                <a:cs typeface="Times New Roman" pitchFamily="18" charset="0"/>
              </a:rPr>
              <a:t> </a:t>
            </a:r>
            <a:r>
              <a:rPr lang="en-US" b="1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per</a:t>
            </a:r>
            <a:r>
              <a:rPr lang="en-US" b="1" i="0" dirty="0">
                <a:latin typeface="Helvetica" panose="020B0500000000000000" pitchFamily="34" charset="0"/>
                <a:cs typeface="Times New Roman" pitchFamily="18" charset="0"/>
              </a:rPr>
              <a:t> </a:t>
            </a:r>
            <a:r>
              <a:rPr lang="en-US" b="1" i="0" dirty="0">
                <a:solidFill>
                  <a:srgbClr val="006600"/>
                </a:solidFill>
                <a:latin typeface="Helvetica" panose="020B0500000000000000" pitchFamily="34" charset="0"/>
                <a:cs typeface="Times New Roman" pitchFamily="18" charset="0"/>
              </a:rPr>
              <a:t>electron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7402" y="4290448"/>
            <a:ext cx="7698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0000"/>
                </a:solidFill>
                <a:latin typeface="Helvetica" panose="020B0500000000000000" pitchFamily="34" charset="0"/>
              </a:rPr>
              <a:t>Benefits of cascade lasers:</a:t>
            </a:r>
          </a:p>
          <a:p>
            <a:endParaRPr lang="en-US" dirty="0">
              <a:latin typeface="Helvetica" panose="020B0500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High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Large output power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Uniform carrier injection in every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500000000000000" pitchFamily="34" charset="0"/>
              </a:rPr>
              <a:t>Low carrier concentration</a:t>
            </a:r>
            <a:endParaRPr lang="en-US" dirty="0">
              <a:latin typeface="Helvetica" panose="020B0500000000000000" pitchFamily="34" charset="0"/>
              <a:cs typeface="Times New Roman" pitchFamily="18" charset="0"/>
            </a:endParaRPr>
          </a:p>
          <a:p>
            <a:endParaRPr lang="en-US" dirty="0"/>
          </a:p>
        </p:txBody>
      </p:sp>
      <p:grpSp>
        <p:nvGrpSpPr>
          <p:cNvPr id="73" name="Group 57"/>
          <p:cNvGrpSpPr>
            <a:grpSpLocks/>
          </p:cNvGrpSpPr>
          <p:nvPr/>
        </p:nvGrpSpPr>
        <p:grpSpPr bwMode="auto">
          <a:xfrm>
            <a:off x="863599" y="1684604"/>
            <a:ext cx="7466013" cy="2655888"/>
            <a:chOff x="512" y="700"/>
            <a:chExt cx="4703" cy="167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512" y="842"/>
              <a:ext cx="882" cy="19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i="0" dirty="0">
                  <a:solidFill>
                    <a:srgbClr val="000099"/>
                  </a:solidFill>
                  <a:latin typeface="Helvetica" panose="020B0500000000000000" pitchFamily="34" charset="0"/>
                </a:rPr>
                <a:t>carrier injection</a:t>
              </a:r>
            </a:p>
          </p:txBody>
        </p:sp>
        <p:sp>
          <p:nvSpPr>
            <p:cNvPr id="75" name="Line 5"/>
            <p:cNvSpPr>
              <a:spLocks noChangeShapeType="1"/>
            </p:cNvSpPr>
            <p:nvPr/>
          </p:nvSpPr>
          <p:spPr bwMode="auto">
            <a:xfrm>
              <a:off x="1488" y="1043"/>
              <a:ext cx="3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76" name="Line 6"/>
            <p:cNvSpPr>
              <a:spLocks noChangeShapeType="1"/>
            </p:cNvSpPr>
            <p:nvPr/>
          </p:nvSpPr>
          <p:spPr bwMode="auto">
            <a:xfrm>
              <a:off x="1472" y="1337"/>
              <a:ext cx="3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77" name="Arc 7"/>
            <p:cNvSpPr>
              <a:spLocks/>
            </p:cNvSpPr>
            <p:nvPr/>
          </p:nvSpPr>
          <p:spPr bwMode="auto">
            <a:xfrm flipH="1" flipV="1">
              <a:off x="1461" y="700"/>
              <a:ext cx="412" cy="343"/>
            </a:xfrm>
            <a:custGeom>
              <a:avLst/>
              <a:gdLst>
                <a:gd name="T0" fmla="*/ 0 w 39962"/>
                <a:gd name="T1" fmla="*/ 0 h 21600"/>
                <a:gd name="T2" fmla="*/ 0 w 39962"/>
                <a:gd name="T3" fmla="*/ 0 h 21600"/>
                <a:gd name="T4" fmla="*/ 0 w 39962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62"/>
                <a:gd name="T10" fmla="*/ 0 h 21600"/>
                <a:gd name="T11" fmla="*/ 39962 w 3996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62" h="21600" fill="none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</a:path>
                <a:path w="39962" h="21600" stroke="0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  <a:lnTo>
                    <a:pt x="20077" y="21600"/>
                  </a:lnTo>
                  <a:lnTo>
                    <a:pt x="0" y="13632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78" name="Arc 8"/>
            <p:cNvSpPr>
              <a:spLocks/>
            </p:cNvSpPr>
            <p:nvPr/>
          </p:nvSpPr>
          <p:spPr bwMode="auto">
            <a:xfrm flipH="1">
              <a:off x="1447" y="1336"/>
              <a:ext cx="439" cy="147"/>
            </a:xfrm>
            <a:custGeom>
              <a:avLst/>
              <a:gdLst>
                <a:gd name="T0" fmla="*/ 0 w 42385"/>
                <a:gd name="T1" fmla="*/ 0 h 21600"/>
                <a:gd name="T2" fmla="*/ 0 w 42385"/>
                <a:gd name="T3" fmla="*/ 0 h 21600"/>
                <a:gd name="T4" fmla="*/ 0 w 423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2385"/>
                <a:gd name="T10" fmla="*/ 0 h 21600"/>
                <a:gd name="T11" fmla="*/ 42385 w 423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85" h="21600" fill="none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</a:path>
                <a:path w="42385" h="21600" stroke="0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  <a:lnTo>
                    <a:pt x="21173" y="21600"/>
                  </a:lnTo>
                  <a:lnTo>
                    <a:pt x="0" y="17325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79" name="Line 9"/>
            <p:cNvSpPr>
              <a:spLocks noChangeShapeType="1"/>
            </p:cNvSpPr>
            <p:nvPr/>
          </p:nvSpPr>
          <p:spPr bwMode="auto">
            <a:xfrm>
              <a:off x="1665" y="1043"/>
              <a:ext cx="0" cy="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grpSp>
          <p:nvGrpSpPr>
            <p:cNvPr id="80" name="Group 10"/>
            <p:cNvGrpSpPr>
              <a:grpSpLocks/>
            </p:cNvGrpSpPr>
            <p:nvPr/>
          </p:nvGrpSpPr>
          <p:grpSpPr bwMode="auto">
            <a:xfrm>
              <a:off x="1665" y="1174"/>
              <a:ext cx="194" cy="65"/>
              <a:chOff x="1860" y="1200"/>
              <a:chExt cx="209" cy="63"/>
            </a:xfrm>
          </p:grpSpPr>
          <p:sp>
            <p:nvSpPr>
              <p:cNvPr id="123" name="Rectangle 11"/>
              <p:cNvSpPr>
                <a:spLocks noChangeArrowheads="1"/>
              </p:cNvSpPr>
              <p:nvPr/>
            </p:nvSpPr>
            <p:spPr bwMode="auto">
              <a:xfrm>
                <a:off x="2014" y="1228"/>
                <a:ext cx="47" cy="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4" name="Freeform 12"/>
              <p:cNvSpPr>
                <a:spLocks/>
              </p:cNvSpPr>
              <p:nvPr/>
            </p:nvSpPr>
            <p:spPr bwMode="auto">
              <a:xfrm>
                <a:off x="2035" y="1216"/>
                <a:ext cx="26" cy="32"/>
              </a:xfrm>
              <a:custGeom>
                <a:avLst/>
                <a:gdLst>
                  <a:gd name="T0" fmla="*/ 0 w 53"/>
                  <a:gd name="T1" fmla="*/ 0 h 63"/>
                  <a:gd name="T2" fmla="*/ 0 w 53"/>
                  <a:gd name="T3" fmla="*/ 1 h 63"/>
                  <a:gd name="T4" fmla="*/ 0 w 53"/>
                  <a:gd name="T5" fmla="*/ 1 h 63"/>
                  <a:gd name="T6" fmla="*/ 0 w 53"/>
                  <a:gd name="T7" fmla="*/ 1 h 63"/>
                  <a:gd name="T8" fmla="*/ 0 w 53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63"/>
                  <a:gd name="T17" fmla="*/ 53 w 53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63">
                    <a:moveTo>
                      <a:pt x="0" y="0"/>
                    </a:moveTo>
                    <a:lnTo>
                      <a:pt x="53" y="32"/>
                    </a:lnTo>
                    <a:lnTo>
                      <a:pt x="0" y="63"/>
                    </a:lnTo>
                    <a:lnTo>
                      <a:pt x="2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5" name="Freeform 13"/>
              <p:cNvSpPr>
                <a:spLocks/>
              </p:cNvSpPr>
              <p:nvPr/>
            </p:nvSpPr>
            <p:spPr bwMode="auto">
              <a:xfrm>
                <a:off x="2017" y="1200"/>
                <a:ext cx="52" cy="63"/>
              </a:xfrm>
              <a:custGeom>
                <a:avLst/>
                <a:gdLst>
                  <a:gd name="T0" fmla="*/ 1 w 103"/>
                  <a:gd name="T1" fmla="*/ 1 h 124"/>
                  <a:gd name="T2" fmla="*/ 1 w 103"/>
                  <a:gd name="T3" fmla="*/ 1 h 124"/>
                  <a:gd name="T4" fmla="*/ 1 w 103"/>
                  <a:gd name="T5" fmla="*/ 1 h 124"/>
                  <a:gd name="T6" fmla="*/ 1 w 103"/>
                  <a:gd name="T7" fmla="*/ 1 h 124"/>
                  <a:gd name="T8" fmla="*/ 1 w 103"/>
                  <a:gd name="T9" fmla="*/ 1 h 124"/>
                  <a:gd name="T10" fmla="*/ 1 w 103"/>
                  <a:gd name="T11" fmla="*/ 1 h 124"/>
                  <a:gd name="T12" fmla="*/ 1 w 103"/>
                  <a:gd name="T13" fmla="*/ 1 h 124"/>
                  <a:gd name="T14" fmla="*/ 1 w 103"/>
                  <a:gd name="T15" fmla="*/ 1 h 124"/>
                  <a:gd name="T16" fmla="*/ 0 w 103"/>
                  <a:gd name="T17" fmla="*/ 0 h 124"/>
                  <a:gd name="T18" fmla="*/ 1 w 103"/>
                  <a:gd name="T19" fmla="*/ 1 h 124"/>
                  <a:gd name="T20" fmla="*/ 1 w 103"/>
                  <a:gd name="T21" fmla="*/ 1 h 124"/>
                  <a:gd name="T22" fmla="*/ 0 w 103"/>
                  <a:gd name="T23" fmla="*/ 1 h 124"/>
                  <a:gd name="T24" fmla="*/ 1 w 103"/>
                  <a:gd name="T25" fmla="*/ 1 h 124"/>
                  <a:gd name="T26" fmla="*/ 0 w 103"/>
                  <a:gd name="T27" fmla="*/ 0 h 124"/>
                  <a:gd name="T28" fmla="*/ 1 w 103"/>
                  <a:gd name="T29" fmla="*/ 1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124"/>
                  <a:gd name="T47" fmla="*/ 103 w 103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124">
                    <a:moveTo>
                      <a:pt x="41" y="26"/>
                    </a:moveTo>
                    <a:lnTo>
                      <a:pt x="31" y="38"/>
                    </a:lnTo>
                    <a:lnTo>
                      <a:pt x="84" y="70"/>
                    </a:lnTo>
                    <a:lnTo>
                      <a:pt x="84" y="56"/>
                    </a:lnTo>
                    <a:lnTo>
                      <a:pt x="31" y="88"/>
                    </a:lnTo>
                    <a:lnTo>
                      <a:pt x="41" y="100"/>
                    </a:lnTo>
                    <a:lnTo>
                      <a:pt x="72" y="63"/>
                    </a:lnTo>
                    <a:lnTo>
                      <a:pt x="41" y="26"/>
                    </a:lnTo>
                    <a:lnTo>
                      <a:pt x="0" y="0"/>
                    </a:lnTo>
                    <a:lnTo>
                      <a:pt x="56" y="68"/>
                    </a:lnTo>
                    <a:lnTo>
                      <a:pt x="56" y="58"/>
                    </a:lnTo>
                    <a:lnTo>
                      <a:pt x="0" y="124"/>
                    </a:lnTo>
                    <a:lnTo>
                      <a:pt x="103" y="63"/>
                    </a:lnTo>
                    <a:lnTo>
                      <a:pt x="0" y="0"/>
                    </a:lnTo>
                    <a:lnTo>
                      <a:pt x="41" y="2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6" name="Freeform 14"/>
              <p:cNvSpPr>
                <a:spLocks/>
              </p:cNvSpPr>
              <p:nvPr/>
            </p:nvSpPr>
            <p:spPr bwMode="auto">
              <a:xfrm>
                <a:off x="1860" y="1209"/>
                <a:ext cx="161" cy="47"/>
              </a:xfrm>
              <a:custGeom>
                <a:avLst/>
                <a:gdLst>
                  <a:gd name="T0" fmla="*/ 1 w 322"/>
                  <a:gd name="T1" fmla="*/ 1 h 94"/>
                  <a:gd name="T2" fmla="*/ 1 w 322"/>
                  <a:gd name="T3" fmla="*/ 1 h 94"/>
                  <a:gd name="T4" fmla="*/ 1 w 322"/>
                  <a:gd name="T5" fmla="*/ 1 h 94"/>
                  <a:gd name="T6" fmla="*/ 1 w 322"/>
                  <a:gd name="T7" fmla="*/ 1 h 94"/>
                  <a:gd name="T8" fmla="*/ 1 w 322"/>
                  <a:gd name="T9" fmla="*/ 1 h 94"/>
                  <a:gd name="T10" fmla="*/ 1 w 322"/>
                  <a:gd name="T11" fmla="*/ 1 h 94"/>
                  <a:gd name="T12" fmla="*/ 1 w 322"/>
                  <a:gd name="T13" fmla="*/ 1 h 94"/>
                  <a:gd name="T14" fmla="*/ 1 w 322"/>
                  <a:gd name="T15" fmla="*/ 1 h 94"/>
                  <a:gd name="T16" fmla="*/ 1 w 322"/>
                  <a:gd name="T17" fmla="*/ 1 h 94"/>
                  <a:gd name="T18" fmla="*/ 1 w 322"/>
                  <a:gd name="T19" fmla="*/ 1 h 94"/>
                  <a:gd name="T20" fmla="*/ 1 w 322"/>
                  <a:gd name="T21" fmla="*/ 1 h 94"/>
                  <a:gd name="T22" fmla="*/ 1 w 322"/>
                  <a:gd name="T23" fmla="*/ 1 h 94"/>
                  <a:gd name="T24" fmla="*/ 1 w 322"/>
                  <a:gd name="T25" fmla="*/ 1 h 94"/>
                  <a:gd name="T26" fmla="*/ 1 w 322"/>
                  <a:gd name="T27" fmla="*/ 1 h 94"/>
                  <a:gd name="T28" fmla="*/ 1 w 322"/>
                  <a:gd name="T29" fmla="*/ 1 h 94"/>
                  <a:gd name="T30" fmla="*/ 1 w 322"/>
                  <a:gd name="T31" fmla="*/ 1 h 94"/>
                  <a:gd name="T32" fmla="*/ 1 w 322"/>
                  <a:gd name="T33" fmla="*/ 1 h 94"/>
                  <a:gd name="T34" fmla="*/ 1 w 322"/>
                  <a:gd name="T35" fmla="*/ 1 h 94"/>
                  <a:gd name="T36" fmla="*/ 1 w 322"/>
                  <a:gd name="T37" fmla="*/ 1 h 94"/>
                  <a:gd name="T38" fmla="*/ 1 w 322"/>
                  <a:gd name="T39" fmla="*/ 1 h 94"/>
                  <a:gd name="T40" fmla="*/ 1 w 322"/>
                  <a:gd name="T41" fmla="*/ 1 h 94"/>
                  <a:gd name="T42" fmla="*/ 1 w 322"/>
                  <a:gd name="T43" fmla="*/ 1 h 94"/>
                  <a:gd name="T44" fmla="*/ 1 w 322"/>
                  <a:gd name="T45" fmla="*/ 1 h 94"/>
                  <a:gd name="T46" fmla="*/ 1 w 322"/>
                  <a:gd name="T47" fmla="*/ 1 h 94"/>
                  <a:gd name="T48" fmla="*/ 1 w 322"/>
                  <a:gd name="T49" fmla="*/ 1 h 94"/>
                  <a:gd name="T50" fmla="*/ 1 w 322"/>
                  <a:gd name="T51" fmla="*/ 1 h 94"/>
                  <a:gd name="T52" fmla="*/ 1 w 322"/>
                  <a:gd name="T53" fmla="*/ 1 h 94"/>
                  <a:gd name="T54" fmla="*/ 1 w 322"/>
                  <a:gd name="T55" fmla="*/ 1 h 94"/>
                  <a:gd name="T56" fmla="*/ 1 w 322"/>
                  <a:gd name="T57" fmla="*/ 1 h 94"/>
                  <a:gd name="T58" fmla="*/ 1 w 322"/>
                  <a:gd name="T59" fmla="*/ 1 h 94"/>
                  <a:gd name="T60" fmla="*/ 1 w 322"/>
                  <a:gd name="T61" fmla="*/ 1 h 94"/>
                  <a:gd name="T62" fmla="*/ 1 w 322"/>
                  <a:gd name="T63" fmla="*/ 1 h 94"/>
                  <a:gd name="T64" fmla="*/ 1 w 322"/>
                  <a:gd name="T65" fmla="*/ 1 h 94"/>
                  <a:gd name="T66" fmla="*/ 1 w 322"/>
                  <a:gd name="T67" fmla="*/ 1 h 94"/>
                  <a:gd name="T68" fmla="*/ 1 w 322"/>
                  <a:gd name="T69" fmla="*/ 1 h 94"/>
                  <a:gd name="T70" fmla="*/ 1 w 322"/>
                  <a:gd name="T71" fmla="*/ 0 h 94"/>
                  <a:gd name="T72" fmla="*/ 1 w 322"/>
                  <a:gd name="T73" fmla="*/ 1 h 94"/>
                  <a:gd name="T74" fmla="*/ 1 w 322"/>
                  <a:gd name="T75" fmla="*/ 1 h 94"/>
                  <a:gd name="T76" fmla="*/ 1 w 322"/>
                  <a:gd name="T77" fmla="*/ 1 h 94"/>
                  <a:gd name="T78" fmla="*/ 1 w 322"/>
                  <a:gd name="T79" fmla="*/ 1 h 94"/>
                  <a:gd name="T80" fmla="*/ 1 w 322"/>
                  <a:gd name="T81" fmla="*/ 1 h 94"/>
                  <a:gd name="T82" fmla="*/ 1 w 322"/>
                  <a:gd name="T83" fmla="*/ 1 h 94"/>
                  <a:gd name="T84" fmla="*/ 1 w 322"/>
                  <a:gd name="T85" fmla="*/ 1 h 94"/>
                  <a:gd name="T86" fmla="*/ 1 w 322"/>
                  <a:gd name="T87" fmla="*/ 1 h 94"/>
                  <a:gd name="T88" fmla="*/ 1 w 322"/>
                  <a:gd name="T89" fmla="*/ 1 h 94"/>
                  <a:gd name="T90" fmla="*/ 1 w 322"/>
                  <a:gd name="T91" fmla="*/ 1 h 94"/>
                  <a:gd name="T92" fmla="*/ 1 w 322"/>
                  <a:gd name="T93" fmla="*/ 0 h 94"/>
                  <a:gd name="T94" fmla="*/ 1 w 322"/>
                  <a:gd name="T95" fmla="*/ 1 h 94"/>
                  <a:gd name="T96" fmla="*/ 1 w 322"/>
                  <a:gd name="T97" fmla="*/ 1 h 94"/>
                  <a:gd name="T98" fmla="*/ 1 w 322"/>
                  <a:gd name="T99" fmla="*/ 1 h 94"/>
                  <a:gd name="T100" fmla="*/ 1 w 322"/>
                  <a:gd name="T101" fmla="*/ 1 h 94"/>
                  <a:gd name="T102" fmla="*/ 1 w 322"/>
                  <a:gd name="T103" fmla="*/ 1 h 9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22"/>
                  <a:gd name="T157" fmla="*/ 0 h 94"/>
                  <a:gd name="T158" fmla="*/ 322 w 322"/>
                  <a:gd name="T159" fmla="*/ 94 h 9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22" h="94">
                    <a:moveTo>
                      <a:pt x="14" y="94"/>
                    </a:moveTo>
                    <a:lnTo>
                      <a:pt x="16" y="88"/>
                    </a:lnTo>
                    <a:lnTo>
                      <a:pt x="23" y="75"/>
                    </a:lnTo>
                    <a:lnTo>
                      <a:pt x="27" y="71"/>
                    </a:lnTo>
                    <a:lnTo>
                      <a:pt x="29" y="67"/>
                    </a:lnTo>
                    <a:lnTo>
                      <a:pt x="31" y="62"/>
                    </a:lnTo>
                    <a:lnTo>
                      <a:pt x="34" y="59"/>
                    </a:lnTo>
                    <a:lnTo>
                      <a:pt x="36" y="54"/>
                    </a:lnTo>
                    <a:lnTo>
                      <a:pt x="39" y="47"/>
                    </a:lnTo>
                    <a:lnTo>
                      <a:pt x="47" y="39"/>
                    </a:lnTo>
                    <a:lnTo>
                      <a:pt x="50" y="36"/>
                    </a:lnTo>
                    <a:lnTo>
                      <a:pt x="60" y="27"/>
                    </a:lnTo>
                    <a:lnTo>
                      <a:pt x="62" y="26"/>
                    </a:lnTo>
                    <a:lnTo>
                      <a:pt x="65" y="23"/>
                    </a:lnTo>
                    <a:lnTo>
                      <a:pt x="76" y="18"/>
                    </a:lnTo>
                    <a:lnTo>
                      <a:pt x="76" y="16"/>
                    </a:lnTo>
                    <a:lnTo>
                      <a:pt x="77" y="18"/>
                    </a:lnTo>
                    <a:lnTo>
                      <a:pt x="80" y="16"/>
                    </a:lnTo>
                    <a:lnTo>
                      <a:pt x="83" y="16"/>
                    </a:lnTo>
                    <a:lnTo>
                      <a:pt x="82" y="16"/>
                    </a:lnTo>
                    <a:lnTo>
                      <a:pt x="82" y="15"/>
                    </a:lnTo>
                    <a:lnTo>
                      <a:pt x="82" y="16"/>
                    </a:lnTo>
                    <a:lnTo>
                      <a:pt x="84" y="18"/>
                    </a:lnTo>
                    <a:lnTo>
                      <a:pt x="85" y="19"/>
                    </a:lnTo>
                    <a:lnTo>
                      <a:pt x="87" y="21"/>
                    </a:lnTo>
                    <a:lnTo>
                      <a:pt x="89" y="23"/>
                    </a:lnTo>
                    <a:lnTo>
                      <a:pt x="90" y="26"/>
                    </a:lnTo>
                    <a:lnTo>
                      <a:pt x="92" y="29"/>
                    </a:lnTo>
                    <a:lnTo>
                      <a:pt x="94" y="31"/>
                    </a:lnTo>
                    <a:lnTo>
                      <a:pt x="96" y="34"/>
                    </a:lnTo>
                    <a:lnTo>
                      <a:pt x="97" y="37"/>
                    </a:lnTo>
                    <a:lnTo>
                      <a:pt x="99" y="41"/>
                    </a:lnTo>
                    <a:lnTo>
                      <a:pt x="100" y="44"/>
                    </a:lnTo>
                    <a:lnTo>
                      <a:pt x="103" y="47"/>
                    </a:lnTo>
                    <a:lnTo>
                      <a:pt x="104" y="51"/>
                    </a:lnTo>
                    <a:lnTo>
                      <a:pt x="106" y="54"/>
                    </a:lnTo>
                    <a:lnTo>
                      <a:pt x="107" y="58"/>
                    </a:lnTo>
                    <a:lnTo>
                      <a:pt x="110" y="62"/>
                    </a:lnTo>
                    <a:lnTo>
                      <a:pt x="111" y="65"/>
                    </a:lnTo>
                    <a:lnTo>
                      <a:pt x="113" y="67"/>
                    </a:lnTo>
                    <a:lnTo>
                      <a:pt x="114" y="72"/>
                    </a:lnTo>
                    <a:lnTo>
                      <a:pt x="117" y="74"/>
                    </a:lnTo>
                    <a:lnTo>
                      <a:pt x="118" y="76"/>
                    </a:lnTo>
                    <a:lnTo>
                      <a:pt x="121" y="81"/>
                    </a:lnTo>
                    <a:lnTo>
                      <a:pt x="123" y="82"/>
                    </a:lnTo>
                    <a:lnTo>
                      <a:pt x="125" y="84"/>
                    </a:lnTo>
                    <a:lnTo>
                      <a:pt x="127" y="86"/>
                    </a:lnTo>
                    <a:lnTo>
                      <a:pt x="129" y="89"/>
                    </a:lnTo>
                    <a:lnTo>
                      <a:pt x="134" y="90"/>
                    </a:lnTo>
                    <a:lnTo>
                      <a:pt x="135" y="90"/>
                    </a:lnTo>
                    <a:lnTo>
                      <a:pt x="137" y="91"/>
                    </a:lnTo>
                    <a:lnTo>
                      <a:pt x="142" y="91"/>
                    </a:lnTo>
                    <a:lnTo>
                      <a:pt x="151" y="87"/>
                    </a:lnTo>
                    <a:lnTo>
                      <a:pt x="164" y="73"/>
                    </a:lnTo>
                    <a:lnTo>
                      <a:pt x="173" y="59"/>
                    </a:lnTo>
                    <a:lnTo>
                      <a:pt x="176" y="56"/>
                    </a:lnTo>
                    <a:lnTo>
                      <a:pt x="188" y="38"/>
                    </a:lnTo>
                    <a:lnTo>
                      <a:pt x="191" y="35"/>
                    </a:lnTo>
                    <a:lnTo>
                      <a:pt x="196" y="28"/>
                    </a:lnTo>
                    <a:lnTo>
                      <a:pt x="206" y="19"/>
                    </a:lnTo>
                    <a:lnTo>
                      <a:pt x="211" y="16"/>
                    </a:lnTo>
                    <a:lnTo>
                      <a:pt x="213" y="16"/>
                    </a:lnTo>
                    <a:lnTo>
                      <a:pt x="216" y="19"/>
                    </a:lnTo>
                    <a:lnTo>
                      <a:pt x="220" y="28"/>
                    </a:lnTo>
                    <a:lnTo>
                      <a:pt x="223" y="30"/>
                    </a:lnTo>
                    <a:lnTo>
                      <a:pt x="226" y="39"/>
                    </a:lnTo>
                    <a:lnTo>
                      <a:pt x="227" y="42"/>
                    </a:lnTo>
                    <a:lnTo>
                      <a:pt x="229" y="49"/>
                    </a:lnTo>
                    <a:lnTo>
                      <a:pt x="232" y="52"/>
                    </a:lnTo>
                    <a:lnTo>
                      <a:pt x="235" y="62"/>
                    </a:lnTo>
                    <a:lnTo>
                      <a:pt x="236" y="65"/>
                    </a:lnTo>
                    <a:lnTo>
                      <a:pt x="239" y="73"/>
                    </a:lnTo>
                    <a:lnTo>
                      <a:pt x="241" y="75"/>
                    </a:lnTo>
                    <a:lnTo>
                      <a:pt x="244" y="82"/>
                    </a:lnTo>
                    <a:lnTo>
                      <a:pt x="251" y="89"/>
                    </a:lnTo>
                    <a:lnTo>
                      <a:pt x="255" y="90"/>
                    </a:lnTo>
                    <a:lnTo>
                      <a:pt x="255" y="91"/>
                    </a:lnTo>
                    <a:lnTo>
                      <a:pt x="258" y="91"/>
                    </a:lnTo>
                    <a:lnTo>
                      <a:pt x="261" y="92"/>
                    </a:lnTo>
                    <a:lnTo>
                      <a:pt x="271" y="92"/>
                    </a:lnTo>
                    <a:lnTo>
                      <a:pt x="273" y="91"/>
                    </a:lnTo>
                    <a:lnTo>
                      <a:pt x="276" y="91"/>
                    </a:lnTo>
                    <a:lnTo>
                      <a:pt x="280" y="89"/>
                    </a:lnTo>
                    <a:lnTo>
                      <a:pt x="280" y="88"/>
                    </a:lnTo>
                    <a:lnTo>
                      <a:pt x="281" y="89"/>
                    </a:lnTo>
                    <a:lnTo>
                      <a:pt x="286" y="87"/>
                    </a:lnTo>
                    <a:lnTo>
                      <a:pt x="287" y="86"/>
                    </a:lnTo>
                    <a:lnTo>
                      <a:pt x="289" y="84"/>
                    </a:lnTo>
                    <a:lnTo>
                      <a:pt x="291" y="83"/>
                    </a:lnTo>
                    <a:lnTo>
                      <a:pt x="296" y="80"/>
                    </a:lnTo>
                    <a:lnTo>
                      <a:pt x="297" y="77"/>
                    </a:lnTo>
                    <a:lnTo>
                      <a:pt x="300" y="76"/>
                    </a:lnTo>
                    <a:lnTo>
                      <a:pt x="301" y="74"/>
                    </a:lnTo>
                    <a:lnTo>
                      <a:pt x="302" y="74"/>
                    </a:lnTo>
                    <a:lnTo>
                      <a:pt x="307" y="69"/>
                    </a:lnTo>
                    <a:lnTo>
                      <a:pt x="308" y="67"/>
                    </a:lnTo>
                    <a:lnTo>
                      <a:pt x="311" y="65"/>
                    </a:lnTo>
                    <a:lnTo>
                      <a:pt x="314" y="61"/>
                    </a:lnTo>
                    <a:lnTo>
                      <a:pt x="315" y="58"/>
                    </a:lnTo>
                    <a:lnTo>
                      <a:pt x="318" y="56"/>
                    </a:lnTo>
                    <a:lnTo>
                      <a:pt x="319" y="53"/>
                    </a:lnTo>
                    <a:lnTo>
                      <a:pt x="322" y="51"/>
                    </a:lnTo>
                    <a:lnTo>
                      <a:pt x="308" y="42"/>
                    </a:lnTo>
                    <a:lnTo>
                      <a:pt x="309" y="41"/>
                    </a:lnTo>
                    <a:lnTo>
                      <a:pt x="306" y="44"/>
                    </a:lnTo>
                    <a:lnTo>
                      <a:pt x="304" y="46"/>
                    </a:lnTo>
                    <a:lnTo>
                      <a:pt x="303" y="49"/>
                    </a:lnTo>
                    <a:lnTo>
                      <a:pt x="300" y="52"/>
                    </a:lnTo>
                    <a:lnTo>
                      <a:pt x="300" y="53"/>
                    </a:lnTo>
                    <a:lnTo>
                      <a:pt x="299" y="53"/>
                    </a:lnTo>
                    <a:lnTo>
                      <a:pt x="294" y="58"/>
                    </a:lnTo>
                    <a:lnTo>
                      <a:pt x="293" y="60"/>
                    </a:lnTo>
                    <a:lnTo>
                      <a:pt x="289" y="62"/>
                    </a:lnTo>
                    <a:lnTo>
                      <a:pt x="288" y="65"/>
                    </a:lnTo>
                    <a:lnTo>
                      <a:pt x="286" y="66"/>
                    </a:lnTo>
                    <a:lnTo>
                      <a:pt x="285" y="68"/>
                    </a:lnTo>
                    <a:lnTo>
                      <a:pt x="281" y="69"/>
                    </a:lnTo>
                    <a:lnTo>
                      <a:pt x="280" y="71"/>
                    </a:lnTo>
                    <a:lnTo>
                      <a:pt x="278" y="72"/>
                    </a:lnTo>
                    <a:lnTo>
                      <a:pt x="277" y="73"/>
                    </a:lnTo>
                    <a:lnTo>
                      <a:pt x="273" y="74"/>
                    </a:lnTo>
                    <a:lnTo>
                      <a:pt x="271" y="75"/>
                    </a:lnTo>
                    <a:lnTo>
                      <a:pt x="269" y="75"/>
                    </a:lnTo>
                    <a:lnTo>
                      <a:pt x="266" y="76"/>
                    </a:lnTo>
                    <a:lnTo>
                      <a:pt x="265" y="76"/>
                    </a:lnTo>
                    <a:lnTo>
                      <a:pt x="263" y="75"/>
                    </a:lnTo>
                    <a:lnTo>
                      <a:pt x="258" y="75"/>
                    </a:lnTo>
                    <a:lnTo>
                      <a:pt x="262" y="75"/>
                    </a:lnTo>
                    <a:lnTo>
                      <a:pt x="262" y="76"/>
                    </a:lnTo>
                    <a:lnTo>
                      <a:pt x="258" y="73"/>
                    </a:lnTo>
                    <a:lnTo>
                      <a:pt x="255" y="66"/>
                    </a:lnTo>
                    <a:lnTo>
                      <a:pt x="253" y="64"/>
                    </a:lnTo>
                    <a:lnTo>
                      <a:pt x="250" y="58"/>
                    </a:lnTo>
                    <a:lnTo>
                      <a:pt x="249" y="56"/>
                    </a:lnTo>
                    <a:lnTo>
                      <a:pt x="246" y="45"/>
                    </a:lnTo>
                    <a:lnTo>
                      <a:pt x="243" y="42"/>
                    </a:lnTo>
                    <a:lnTo>
                      <a:pt x="241" y="35"/>
                    </a:lnTo>
                    <a:lnTo>
                      <a:pt x="240" y="33"/>
                    </a:lnTo>
                    <a:lnTo>
                      <a:pt x="236" y="21"/>
                    </a:lnTo>
                    <a:lnTo>
                      <a:pt x="234" y="19"/>
                    </a:lnTo>
                    <a:lnTo>
                      <a:pt x="229" y="9"/>
                    </a:lnTo>
                    <a:lnTo>
                      <a:pt x="223" y="3"/>
                    </a:lnTo>
                    <a:lnTo>
                      <a:pt x="218" y="0"/>
                    </a:lnTo>
                    <a:lnTo>
                      <a:pt x="213" y="0"/>
                    </a:lnTo>
                    <a:lnTo>
                      <a:pt x="215" y="0"/>
                    </a:lnTo>
                    <a:lnTo>
                      <a:pt x="206" y="0"/>
                    </a:lnTo>
                    <a:lnTo>
                      <a:pt x="197" y="5"/>
                    </a:lnTo>
                    <a:lnTo>
                      <a:pt x="185" y="19"/>
                    </a:lnTo>
                    <a:lnTo>
                      <a:pt x="180" y="26"/>
                    </a:lnTo>
                    <a:lnTo>
                      <a:pt x="176" y="29"/>
                    </a:lnTo>
                    <a:lnTo>
                      <a:pt x="165" y="46"/>
                    </a:lnTo>
                    <a:lnTo>
                      <a:pt x="162" y="50"/>
                    </a:lnTo>
                    <a:lnTo>
                      <a:pt x="152" y="64"/>
                    </a:lnTo>
                    <a:lnTo>
                      <a:pt x="142" y="73"/>
                    </a:lnTo>
                    <a:lnTo>
                      <a:pt x="137" y="75"/>
                    </a:lnTo>
                    <a:lnTo>
                      <a:pt x="140" y="75"/>
                    </a:lnTo>
                    <a:lnTo>
                      <a:pt x="142" y="76"/>
                    </a:lnTo>
                    <a:lnTo>
                      <a:pt x="138" y="74"/>
                    </a:lnTo>
                    <a:lnTo>
                      <a:pt x="138" y="75"/>
                    </a:lnTo>
                    <a:lnTo>
                      <a:pt x="138" y="74"/>
                    </a:lnTo>
                    <a:lnTo>
                      <a:pt x="136" y="73"/>
                    </a:lnTo>
                    <a:lnTo>
                      <a:pt x="135" y="71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0" y="65"/>
                    </a:lnTo>
                    <a:lnTo>
                      <a:pt x="128" y="62"/>
                    </a:lnTo>
                    <a:lnTo>
                      <a:pt x="127" y="60"/>
                    </a:lnTo>
                    <a:lnTo>
                      <a:pt x="125" y="56"/>
                    </a:lnTo>
                    <a:lnTo>
                      <a:pt x="123" y="53"/>
                    </a:lnTo>
                    <a:lnTo>
                      <a:pt x="121" y="51"/>
                    </a:lnTo>
                    <a:lnTo>
                      <a:pt x="120" y="47"/>
                    </a:lnTo>
                    <a:lnTo>
                      <a:pt x="118" y="44"/>
                    </a:lnTo>
                    <a:lnTo>
                      <a:pt x="117" y="41"/>
                    </a:lnTo>
                    <a:lnTo>
                      <a:pt x="114" y="37"/>
                    </a:lnTo>
                    <a:lnTo>
                      <a:pt x="113" y="34"/>
                    </a:lnTo>
                    <a:lnTo>
                      <a:pt x="111" y="30"/>
                    </a:lnTo>
                    <a:lnTo>
                      <a:pt x="110" y="27"/>
                    </a:lnTo>
                    <a:lnTo>
                      <a:pt x="107" y="22"/>
                    </a:lnTo>
                    <a:lnTo>
                      <a:pt x="106" y="20"/>
                    </a:lnTo>
                    <a:lnTo>
                      <a:pt x="104" y="16"/>
                    </a:lnTo>
                    <a:lnTo>
                      <a:pt x="103" y="14"/>
                    </a:lnTo>
                    <a:lnTo>
                      <a:pt x="100" y="12"/>
                    </a:lnTo>
                    <a:lnTo>
                      <a:pt x="99" y="9"/>
                    </a:lnTo>
                    <a:lnTo>
                      <a:pt x="94" y="4"/>
                    </a:lnTo>
                    <a:lnTo>
                      <a:pt x="91" y="3"/>
                    </a:lnTo>
                    <a:lnTo>
                      <a:pt x="89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69" y="3"/>
                    </a:lnTo>
                    <a:lnTo>
                      <a:pt x="67" y="4"/>
                    </a:lnTo>
                    <a:lnTo>
                      <a:pt x="55" y="9"/>
                    </a:lnTo>
                    <a:lnTo>
                      <a:pt x="53" y="12"/>
                    </a:lnTo>
                    <a:lnTo>
                      <a:pt x="51" y="13"/>
                    </a:lnTo>
                    <a:lnTo>
                      <a:pt x="38" y="27"/>
                    </a:lnTo>
                    <a:lnTo>
                      <a:pt x="36" y="30"/>
                    </a:lnTo>
                    <a:lnTo>
                      <a:pt x="28" y="38"/>
                    </a:lnTo>
                    <a:lnTo>
                      <a:pt x="22" y="45"/>
                    </a:lnTo>
                    <a:lnTo>
                      <a:pt x="20" y="50"/>
                    </a:lnTo>
                    <a:lnTo>
                      <a:pt x="17" y="53"/>
                    </a:lnTo>
                    <a:lnTo>
                      <a:pt x="15" y="58"/>
                    </a:lnTo>
                    <a:lnTo>
                      <a:pt x="13" y="61"/>
                    </a:lnTo>
                    <a:lnTo>
                      <a:pt x="9" y="66"/>
                    </a:lnTo>
                    <a:lnTo>
                      <a:pt x="2" y="81"/>
                    </a:lnTo>
                    <a:lnTo>
                      <a:pt x="0" y="87"/>
                    </a:lnTo>
                    <a:lnTo>
                      <a:pt x="14" y="9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</p:grpSp>
        <p:sp>
          <p:nvSpPr>
            <p:cNvPr id="81" name="Rectangle 15"/>
            <p:cNvSpPr>
              <a:spLocks noChangeArrowheads="1"/>
            </p:cNvSpPr>
            <p:nvPr/>
          </p:nvSpPr>
          <p:spPr bwMode="auto">
            <a:xfrm>
              <a:off x="1398" y="749"/>
              <a:ext cx="579" cy="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2" name="Text Box 16"/>
            <p:cNvSpPr txBox="1">
              <a:spLocks noChangeArrowheads="1"/>
            </p:cNvSpPr>
            <p:nvPr/>
          </p:nvSpPr>
          <p:spPr bwMode="auto">
            <a:xfrm>
              <a:off x="1708" y="1013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h</a:t>
              </a:r>
              <a:r>
                <a:rPr lang="en-US" sz="140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v</a:t>
              </a:r>
              <a:endParaRPr lang="en-US" sz="1400" i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endParaRPr>
            </a:p>
          </p:txBody>
        </p:sp>
        <p:sp>
          <p:nvSpPr>
            <p:cNvPr id="83" name="Line 17"/>
            <p:cNvSpPr>
              <a:spLocks noChangeShapeType="1"/>
            </p:cNvSpPr>
            <p:nvPr/>
          </p:nvSpPr>
          <p:spPr bwMode="auto">
            <a:xfrm>
              <a:off x="768" y="1031"/>
              <a:ext cx="7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4" name="Line 18"/>
            <p:cNvSpPr>
              <a:spLocks noChangeShapeType="1"/>
            </p:cNvSpPr>
            <p:nvPr/>
          </p:nvSpPr>
          <p:spPr bwMode="auto">
            <a:xfrm>
              <a:off x="2647" y="1373"/>
              <a:ext cx="3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5" name="Line 19"/>
            <p:cNvSpPr>
              <a:spLocks noChangeShapeType="1"/>
            </p:cNvSpPr>
            <p:nvPr/>
          </p:nvSpPr>
          <p:spPr bwMode="auto">
            <a:xfrm>
              <a:off x="2632" y="1667"/>
              <a:ext cx="3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6" name="Arc 20"/>
            <p:cNvSpPr>
              <a:spLocks/>
            </p:cNvSpPr>
            <p:nvPr/>
          </p:nvSpPr>
          <p:spPr bwMode="auto">
            <a:xfrm flipH="1" flipV="1">
              <a:off x="2621" y="1030"/>
              <a:ext cx="412" cy="343"/>
            </a:xfrm>
            <a:custGeom>
              <a:avLst/>
              <a:gdLst>
                <a:gd name="T0" fmla="*/ 0 w 39962"/>
                <a:gd name="T1" fmla="*/ 0 h 21600"/>
                <a:gd name="T2" fmla="*/ 0 w 39962"/>
                <a:gd name="T3" fmla="*/ 0 h 21600"/>
                <a:gd name="T4" fmla="*/ 0 w 39962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62"/>
                <a:gd name="T10" fmla="*/ 0 h 21600"/>
                <a:gd name="T11" fmla="*/ 39962 w 3996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62" h="21600" fill="none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</a:path>
                <a:path w="39962" h="21600" stroke="0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  <a:lnTo>
                    <a:pt x="20077" y="21600"/>
                  </a:lnTo>
                  <a:lnTo>
                    <a:pt x="0" y="13632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7" name="Arc 21"/>
            <p:cNvSpPr>
              <a:spLocks/>
            </p:cNvSpPr>
            <p:nvPr/>
          </p:nvSpPr>
          <p:spPr bwMode="auto">
            <a:xfrm flipH="1">
              <a:off x="2608" y="1665"/>
              <a:ext cx="436" cy="148"/>
            </a:xfrm>
            <a:custGeom>
              <a:avLst/>
              <a:gdLst>
                <a:gd name="T0" fmla="*/ 0 w 42385"/>
                <a:gd name="T1" fmla="*/ 0 h 21600"/>
                <a:gd name="T2" fmla="*/ 0 w 42385"/>
                <a:gd name="T3" fmla="*/ 0 h 21600"/>
                <a:gd name="T4" fmla="*/ 0 w 423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2385"/>
                <a:gd name="T10" fmla="*/ 0 h 21600"/>
                <a:gd name="T11" fmla="*/ 42385 w 423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85" h="21600" fill="none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</a:path>
                <a:path w="42385" h="21600" stroke="0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  <a:lnTo>
                    <a:pt x="21173" y="21600"/>
                  </a:lnTo>
                  <a:lnTo>
                    <a:pt x="0" y="17325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88" name="Line 22"/>
            <p:cNvSpPr>
              <a:spLocks noChangeShapeType="1"/>
            </p:cNvSpPr>
            <p:nvPr/>
          </p:nvSpPr>
          <p:spPr bwMode="auto">
            <a:xfrm>
              <a:off x="2825" y="1373"/>
              <a:ext cx="0" cy="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grpSp>
          <p:nvGrpSpPr>
            <p:cNvPr id="89" name="Group 23"/>
            <p:cNvGrpSpPr>
              <a:grpSpLocks/>
            </p:cNvGrpSpPr>
            <p:nvPr/>
          </p:nvGrpSpPr>
          <p:grpSpPr bwMode="auto">
            <a:xfrm>
              <a:off x="2825" y="1503"/>
              <a:ext cx="195" cy="66"/>
              <a:chOff x="1860" y="1200"/>
              <a:chExt cx="209" cy="63"/>
            </a:xfrm>
          </p:grpSpPr>
          <p:sp>
            <p:nvSpPr>
              <p:cNvPr id="119" name="Rectangle 24"/>
              <p:cNvSpPr>
                <a:spLocks noChangeArrowheads="1"/>
              </p:cNvSpPr>
              <p:nvPr/>
            </p:nvSpPr>
            <p:spPr bwMode="auto">
              <a:xfrm>
                <a:off x="2014" y="1228"/>
                <a:ext cx="47" cy="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0" name="Freeform 25"/>
              <p:cNvSpPr>
                <a:spLocks/>
              </p:cNvSpPr>
              <p:nvPr/>
            </p:nvSpPr>
            <p:spPr bwMode="auto">
              <a:xfrm>
                <a:off x="2035" y="1216"/>
                <a:ext cx="26" cy="32"/>
              </a:xfrm>
              <a:custGeom>
                <a:avLst/>
                <a:gdLst>
                  <a:gd name="T0" fmla="*/ 0 w 53"/>
                  <a:gd name="T1" fmla="*/ 0 h 63"/>
                  <a:gd name="T2" fmla="*/ 0 w 53"/>
                  <a:gd name="T3" fmla="*/ 1 h 63"/>
                  <a:gd name="T4" fmla="*/ 0 w 53"/>
                  <a:gd name="T5" fmla="*/ 1 h 63"/>
                  <a:gd name="T6" fmla="*/ 0 w 53"/>
                  <a:gd name="T7" fmla="*/ 1 h 63"/>
                  <a:gd name="T8" fmla="*/ 0 w 53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63"/>
                  <a:gd name="T17" fmla="*/ 53 w 53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63">
                    <a:moveTo>
                      <a:pt x="0" y="0"/>
                    </a:moveTo>
                    <a:lnTo>
                      <a:pt x="53" y="32"/>
                    </a:lnTo>
                    <a:lnTo>
                      <a:pt x="0" y="63"/>
                    </a:lnTo>
                    <a:lnTo>
                      <a:pt x="2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1" name="Freeform 26"/>
              <p:cNvSpPr>
                <a:spLocks/>
              </p:cNvSpPr>
              <p:nvPr/>
            </p:nvSpPr>
            <p:spPr bwMode="auto">
              <a:xfrm>
                <a:off x="2017" y="1200"/>
                <a:ext cx="52" cy="63"/>
              </a:xfrm>
              <a:custGeom>
                <a:avLst/>
                <a:gdLst>
                  <a:gd name="T0" fmla="*/ 1 w 103"/>
                  <a:gd name="T1" fmla="*/ 1 h 124"/>
                  <a:gd name="T2" fmla="*/ 1 w 103"/>
                  <a:gd name="T3" fmla="*/ 1 h 124"/>
                  <a:gd name="T4" fmla="*/ 1 w 103"/>
                  <a:gd name="T5" fmla="*/ 1 h 124"/>
                  <a:gd name="T6" fmla="*/ 1 w 103"/>
                  <a:gd name="T7" fmla="*/ 1 h 124"/>
                  <a:gd name="T8" fmla="*/ 1 w 103"/>
                  <a:gd name="T9" fmla="*/ 1 h 124"/>
                  <a:gd name="T10" fmla="*/ 1 w 103"/>
                  <a:gd name="T11" fmla="*/ 1 h 124"/>
                  <a:gd name="T12" fmla="*/ 1 w 103"/>
                  <a:gd name="T13" fmla="*/ 1 h 124"/>
                  <a:gd name="T14" fmla="*/ 1 w 103"/>
                  <a:gd name="T15" fmla="*/ 1 h 124"/>
                  <a:gd name="T16" fmla="*/ 0 w 103"/>
                  <a:gd name="T17" fmla="*/ 0 h 124"/>
                  <a:gd name="T18" fmla="*/ 1 w 103"/>
                  <a:gd name="T19" fmla="*/ 1 h 124"/>
                  <a:gd name="T20" fmla="*/ 1 w 103"/>
                  <a:gd name="T21" fmla="*/ 1 h 124"/>
                  <a:gd name="T22" fmla="*/ 0 w 103"/>
                  <a:gd name="T23" fmla="*/ 1 h 124"/>
                  <a:gd name="T24" fmla="*/ 1 w 103"/>
                  <a:gd name="T25" fmla="*/ 1 h 124"/>
                  <a:gd name="T26" fmla="*/ 0 w 103"/>
                  <a:gd name="T27" fmla="*/ 0 h 124"/>
                  <a:gd name="T28" fmla="*/ 1 w 103"/>
                  <a:gd name="T29" fmla="*/ 1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124"/>
                  <a:gd name="T47" fmla="*/ 103 w 103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124">
                    <a:moveTo>
                      <a:pt x="41" y="26"/>
                    </a:moveTo>
                    <a:lnTo>
                      <a:pt x="31" y="38"/>
                    </a:lnTo>
                    <a:lnTo>
                      <a:pt x="84" y="70"/>
                    </a:lnTo>
                    <a:lnTo>
                      <a:pt x="84" y="56"/>
                    </a:lnTo>
                    <a:lnTo>
                      <a:pt x="31" y="88"/>
                    </a:lnTo>
                    <a:lnTo>
                      <a:pt x="41" y="100"/>
                    </a:lnTo>
                    <a:lnTo>
                      <a:pt x="72" y="63"/>
                    </a:lnTo>
                    <a:lnTo>
                      <a:pt x="41" y="26"/>
                    </a:lnTo>
                    <a:lnTo>
                      <a:pt x="0" y="0"/>
                    </a:lnTo>
                    <a:lnTo>
                      <a:pt x="56" y="68"/>
                    </a:lnTo>
                    <a:lnTo>
                      <a:pt x="56" y="58"/>
                    </a:lnTo>
                    <a:lnTo>
                      <a:pt x="0" y="124"/>
                    </a:lnTo>
                    <a:lnTo>
                      <a:pt x="103" y="63"/>
                    </a:lnTo>
                    <a:lnTo>
                      <a:pt x="0" y="0"/>
                    </a:lnTo>
                    <a:lnTo>
                      <a:pt x="41" y="2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22" name="Freeform 27"/>
              <p:cNvSpPr>
                <a:spLocks/>
              </p:cNvSpPr>
              <p:nvPr/>
            </p:nvSpPr>
            <p:spPr bwMode="auto">
              <a:xfrm>
                <a:off x="1860" y="1209"/>
                <a:ext cx="161" cy="47"/>
              </a:xfrm>
              <a:custGeom>
                <a:avLst/>
                <a:gdLst>
                  <a:gd name="T0" fmla="*/ 1 w 322"/>
                  <a:gd name="T1" fmla="*/ 1 h 94"/>
                  <a:gd name="T2" fmla="*/ 1 w 322"/>
                  <a:gd name="T3" fmla="*/ 1 h 94"/>
                  <a:gd name="T4" fmla="*/ 1 w 322"/>
                  <a:gd name="T5" fmla="*/ 1 h 94"/>
                  <a:gd name="T6" fmla="*/ 1 w 322"/>
                  <a:gd name="T7" fmla="*/ 1 h 94"/>
                  <a:gd name="T8" fmla="*/ 1 w 322"/>
                  <a:gd name="T9" fmla="*/ 1 h 94"/>
                  <a:gd name="T10" fmla="*/ 1 w 322"/>
                  <a:gd name="T11" fmla="*/ 1 h 94"/>
                  <a:gd name="T12" fmla="*/ 1 w 322"/>
                  <a:gd name="T13" fmla="*/ 1 h 94"/>
                  <a:gd name="T14" fmla="*/ 1 w 322"/>
                  <a:gd name="T15" fmla="*/ 1 h 94"/>
                  <a:gd name="T16" fmla="*/ 1 w 322"/>
                  <a:gd name="T17" fmla="*/ 1 h 94"/>
                  <a:gd name="T18" fmla="*/ 1 w 322"/>
                  <a:gd name="T19" fmla="*/ 1 h 94"/>
                  <a:gd name="T20" fmla="*/ 1 w 322"/>
                  <a:gd name="T21" fmla="*/ 1 h 94"/>
                  <a:gd name="T22" fmla="*/ 1 w 322"/>
                  <a:gd name="T23" fmla="*/ 1 h 94"/>
                  <a:gd name="T24" fmla="*/ 1 w 322"/>
                  <a:gd name="T25" fmla="*/ 1 h 94"/>
                  <a:gd name="T26" fmla="*/ 1 w 322"/>
                  <a:gd name="T27" fmla="*/ 1 h 94"/>
                  <a:gd name="T28" fmla="*/ 1 w 322"/>
                  <a:gd name="T29" fmla="*/ 1 h 94"/>
                  <a:gd name="T30" fmla="*/ 1 w 322"/>
                  <a:gd name="T31" fmla="*/ 1 h 94"/>
                  <a:gd name="T32" fmla="*/ 1 w 322"/>
                  <a:gd name="T33" fmla="*/ 1 h 94"/>
                  <a:gd name="T34" fmla="*/ 1 w 322"/>
                  <a:gd name="T35" fmla="*/ 1 h 94"/>
                  <a:gd name="T36" fmla="*/ 1 w 322"/>
                  <a:gd name="T37" fmla="*/ 1 h 94"/>
                  <a:gd name="T38" fmla="*/ 1 w 322"/>
                  <a:gd name="T39" fmla="*/ 1 h 94"/>
                  <a:gd name="T40" fmla="*/ 1 w 322"/>
                  <a:gd name="T41" fmla="*/ 1 h 94"/>
                  <a:gd name="T42" fmla="*/ 1 w 322"/>
                  <a:gd name="T43" fmla="*/ 1 h 94"/>
                  <a:gd name="T44" fmla="*/ 1 w 322"/>
                  <a:gd name="T45" fmla="*/ 1 h 94"/>
                  <a:gd name="T46" fmla="*/ 1 w 322"/>
                  <a:gd name="T47" fmla="*/ 1 h 94"/>
                  <a:gd name="T48" fmla="*/ 1 w 322"/>
                  <a:gd name="T49" fmla="*/ 1 h 94"/>
                  <a:gd name="T50" fmla="*/ 1 w 322"/>
                  <a:gd name="T51" fmla="*/ 1 h 94"/>
                  <a:gd name="T52" fmla="*/ 1 w 322"/>
                  <a:gd name="T53" fmla="*/ 1 h 94"/>
                  <a:gd name="T54" fmla="*/ 1 w 322"/>
                  <a:gd name="T55" fmla="*/ 1 h 94"/>
                  <a:gd name="T56" fmla="*/ 1 w 322"/>
                  <a:gd name="T57" fmla="*/ 1 h 94"/>
                  <a:gd name="T58" fmla="*/ 1 w 322"/>
                  <a:gd name="T59" fmla="*/ 1 h 94"/>
                  <a:gd name="T60" fmla="*/ 1 w 322"/>
                  <a:gd name="T61" fmla="*/ 1 h 94"/>
                  <a:gd name="T62" fmla="*/ 1 w 322"/>
                  <a:gd name="T63" fmla="*/ 1 h 94"/>
                  <a:gd name="T64" fmla="*/ 1 w 322"/>
                  <a:gd name="T65" fmla="*/ 1 h 94"/>
                  <a:gd name="T66" fmla="*/ 1 w 322"/>
                  <a:gd name="T67" fmla="*/ 1 h 94"/>
                  <a:gd name="T68" fmla="*/ 1 w 322"/>
                  <a:gd name="T69" fmla="*/ 1 h 94"/>
                  <a:gd name="T70" fmla="*/ 1 w 322"/>
                  <a:gd name="T71" fmla="*/ 0 h 94"/>
                  <a:gd name="T72" fmla="*/ 1 w 322"/>
                  <a:gd name="T73" fmla="*/ 1 h 94"/>
                  <a:gd name="T74" fmla="*/ 1 w 322"/>
                  <a:gd name="T75" fmla="*/ 1 h 94"/>
                  <a:gd name="T76" fmla="*/ 1 w 322"/>
                  <a:gd name="T77" fmla="*/ 1 h 94"/>
                  <a:gd name="T78" fmla="*/ 1 w 322"/>
                  <a:gd name="T79" fmla="*/ 1 h 94"/>
                  <a:gd name="T80" fmla="*/ 1 w 322"/>
                  <a:gd name="T81" fmla="*/ 1 h 94"/>
                  <a:gd name="T82" fmla="*/ 1 w 322"/>
                  <a:gd name="T83" fmla="*/ 1 h 94"/>
                  <a:gd name="T84" fmla="*/ 1 w 322"/>
                  <a:gd name="T85" fmla="*/ 1 h 94"/>
                  <a:gd name="T86" fmla="*/ 1 w 322"/>
                  <a:gd name="T87" fmla="*/ 1 h 94"/>
                  <a:gd name="T88" fmla="*/ 1 w 322"/>
                  <a:gd name="T89" fmla="*/ 1 h 94"/>
                  <a:gd name="T90" fmla="*/ 1 w 322"/>
                  <a:gd name="T91" fmla="*/ 1 h 94"/>
                  <a:gd name="T92" fmla="*/ 1 w 322"/>
                  <a:gd name="T93" fmla="*/ 0 h 94"/>
                  <a:gd name="T94" fmla="*/ 1 w 322"/>
                  <a:gd name="T95" fmla="*/ 1 h 94"/>
                  <a:gd name="T96" fmla="*/ 1 w 322"/>
                  <a:gd name="T97" fmla="*/ 1 h 94"/>
                  <a:gd name="T98" fmla="*/ 1 w 322"/>
                  <a:gd name="T99" fmla="*/ 1 h 94"/>
                  <a:gd name="T100" fmla="*/ 1 w 322"/>
                  <a:gd name="T101" fmla="*/ 1 h 94"/>
                  <a:gd name="T102" fmla="*/ 1 w 322"/>
                  <a:gd name="T103" fmla="*/ 1 h 9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22"/>
                  <a:gd name="T157" fmla="*/ 0 h 94"/>
                  <a:gd name="T158" fmla="*/ 322 w 322"/>
                  <a:gd name="T159" fmla="*/ 94 h 9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22" h="94">
                    <a:moveTo>
                      <a:pt x="14" y="94"/>
                    </a:moveTo>
                    <a:lnTo>
                      <a:pt x="16" y="88"/>
                    </a:lnTo>
                    <a:lnTo>
                      <a:pt x="23" y="75"/>
                    </a:lnTo>
                    <a:lnTo>
                      <a:pt x="27" y="71"/>
                    </a:lnTo>
                    <a:lnTo>
                      <a:pt x="29" y="67"/>
                    </a:lnTo>
                    <a:lnTo>
                      <a:pt x="31" y="62"/>
                    </a:lnTo>
                    <a:lnTo>
                      <a:pt x="34" y="59"/>
                    </a:lnTo>
                    <a:lnTo>
                      <a:pt x="36" y="54"/>
                    </a:lnTo>
                    <a:lnTo>
                      <a:pt x="39" y="47"/>
                    </a:lnTo>
                    <a:lnTo>
                      <a:pt x="47" y="39"/>
                    </a:lnTo>
                    <a:lnTo>
                      <a:pt x="50" y="36"/>
                    </a:lnTo>
                    <a:lnTo>
                      <a:pt x="60" y="27"/>
                    </a:lnTo>
                    <a:lnTo>
                      <a:pt x="62" y="26"/>
                    </a:lnTo>
                    <a:lnTo>
                      <a:pt x="65" y="23"/>
                    </a:lnTo>
                    <a:lnTo>
                      <a:pt x="76" y="18"/>
                    </a:lnTo>
                    <a:lnTo>
                      <a:pt x="76" y="16"/>
                    </a:lnTo>
                    <a:lnTo>
                      <a:pt x="77" y="18"/>
                    </a:lnTo>
                    <a:lnTo>
                      <a:pt x="80" y="16"/>
                    </a:lnTo>
                    <a:lnTo>
                      <a:pt x="83" y="16"/>
                    </a:lnTo>
                    <a:lnTo>
                      <a:pt x="82" y="16"/>
                    </a:lnTo>
                    <a:lnTo>
                      <a:pt x="82" y="15"/>
                    </a:lnTo>
                    <a:lnTo>
                      <a:pt x="82" y="16"/>
                    </a:lnTo>
                    <a:lnTo>
                      <a:pt x="84" y="18"/>
                    </a:lnTo>
                    <a:lnTo>
                      <a:pt x="85" y="19"/>
                    </a:lnTo>
                    <a:lnTo>
                      <a:pt x="87" y="21"/>
                    </a:lnTo>
                    <a:lnTo>
                      <a:pt x="89" y="23"/>
                    </a:lnTo>
                    <a:lnTo>
                      <a:pt x="90" y="26"/>
                    </a:lnTo>
                    <a:lnTo>
                      <a:pt x="92" y="29"/>
                    </a:lnTo>
                    <a:lnTo>
                      <a:pt x="94" y="31"/>
                    </a:lnTo>
                    <a:lnTo>
                      <a:pt x="96" y="34"/>
                    </a:lnTo>
                    <a:lnTo>
                      <a:pt x="97" y="37"/>
                    </a:lnTo>
                    <a:lnTo>
                      <a:pt x="99" y="41"/>
                    </a:lnTo>
                    <a:lnTo>
                      <a:pt x="100" y="44"/>
                    </a:lnTo>
                    <a:lnTo>
                      <a:pt x="103" y="47"/>
                    </a:lnTo>
                    <a:lnTo>
                      <a:pt x="104" y="51"/>
                    </a:lnTo>
                    <a:lnTo>
                      <a:pt x="106" y="54"/>
                    </a:lnTo>
                    <a:lnTo>
                      <a:pt x="107" y="58"/>
                    </a:lnTo>
                    <a:lnTo>
                      <a:pt x="110" y="62"/>
                    </a:lnTo>
                    <a:lnTo>
                      <a:pt x="111" y="65"/>
                    </a:lnTo>
                    <a:lnTo>
                      <a:pt x="113" y="67"/>
                    </a:lnTo>
                    <a:lnTo>
                      <a:pt x="114" y="72"/>
                    </a:lnTo>
                    <a:lnTo>
                      <a:pt x="117" y="74"/>
                    </a:lnTo>
                    <a:lnTo>
                      <a:pt x="118" y="76"/>
                    </a:lnTo>
                    <a:lnTo>
                      <a:pt x="121" y="81"/>
                    </a:lnTo>
                    <a:lnTo>
                      <a:pt x="123" y="82"/>
                    </a:lnTo>
                    <a:lnTo>
                      <a:pt x="125" y="84"/>
                    </a:lnTo>
                    <a:lnTo>
                      <a:pt x="127" y="86"/>
                    </a:lnTo>
                    <a:lnTo>
                      <a:pt x="129" y="89"/>
                    </a:lnTo>
                    <a:lnTo>
                      <a:pt x="134" y="90"/>
                    </a:lnTo>
                    <a:lnTo>
                      <a:pt x="135" y="90"/>
                    </a:lnTo>
                    <a:lnTo>
                      <a:pt x="137" y="91"/>
                    </a:lnTo>
                    <a:lnTo>
                      <a:pt x="142" y="91"/>
                    </a:lnTo>
                    <a:lnTo>
                      <a:pt x="151" y="87"/>
                    </a:lnTo>
                    <a:lnTo>
                      <a:pt x="164" y="73"/>
                    </a:lnTo>
                    <a:lnTo>
                      <a:pt x="173" y="59"/>
                    </a:lnTo>
                    <a:lnTo>
                      <a:pt x="176" y="56"/>
                    </a:lnTo>
                    <a:lnTo>
                      <a:pt x="188" y="38"/>
                    </a:lnTo>
                    <a:lnTo>
                      <a:pt x="191" y="35"/>
                    </a:lnTo>
                    <a:lnTo>
                      <a:pt x="196" y="28"/>
                    </a:lnTo>
                    <a:lnTo>
                      <a:pt x="206" y="19"/>
                    </a:lnTo>
                    <a:lnTo>
                      <a:pt x="211" y="16"/>
                    </a:lnTo>
                    <a:lnTo>
                      <a:pt x="213" y="16"/>
                    </a:lnTo>
                    <a:lnTo>
                      <a:pt x="216" y="19"/>
                    </a:lnTo>
                    <a:lnTo>
                      <a:pt x="220" y="28"/>
                    </a:lnTo>
                    <a:lnTo>
                      <a:pt x="223" y="30"/>
                    </a:lnTo>
                    <a:lnTo>
                      <a:pt x="226" y="39"/>
                    </a:lnTo>
                    <a:lnTo>
                      <a:pt x="227" y="42"/>
                    </a:lnTo>
                    <a:lnTo>
                      <a:pt x="229" y="49"/>
                    </a:lnTo>
                    <a:lnTo>
                      <a:pt x="232" y="52"/>
                    </a:lnTo>
                    <a:lnTo>
                      <a:pt x="235" y="62"/>
                    </a:lnTo>
                    <a:lnTo>
                      <a:pt x="236" y="65"/>
                    </a:lnTo>
                    <a:lnTo>
                      <a:pt x="239" y="73"/>
                    </a:lnTo>
                    <a:lnTo>
                      <a:pt x="241" y="75"/>
                    </a:lnTo>
                    <a:lnTo>
                      <a:pt x="244" y="82"/>
                    </a:lnTo>
                    <a:lnTo>
                      <a:pt x="251" y="89"/>
                    </a:lnTo>
                    <a:lnTo>
                      <a:pt x="255" y="90"/>
                    </a:lnTo>
                    <a:lnTo>
                      <a:pt x="255" y="91"/>
                    </a:lnTo>
                    <a:lnTo>
                      <a:pt x="258" y="91"/>
                    </a:lnTo>
                    <a:lnTo>
                      <a:pt x="261" y="92"/>
                    </a:lnTo>
                    <a:lnTo>
                      <a:pt x="271" y="92"/>
                    </a:lnTo>
                    <a:lnTo>
                      <a:pt x="273" y="91"/>
                    </a:lnTo>
                    <a:lnTo>
                      <a:pt x="276" y="91"/>
                    </a:lnTo>
                    <a:lnTo>
                      <a:pt x="280" y="89"/>
                    </a:lnTo>
                    <a:lnTo>
                      <a:pt x="280" y="88"/>
                    </a:lnTo>
                    <a:lnTo>
                      <a:pt x="281" y="89"/>
                    </a:lnTo>
                    <a:lnTo>
                      <a:pt x="286" y="87"/>
                    </a:lnTo>
                    <a:lnTo>
                      <a:pt x="287" y="86"/>
                    </a:lnTo>
                    <a:lnTo>
                      <a:pt x="289" y="84"/>
                    </a:lnTo>
                    <a:lnTo>
                      <a:pt x="291" y="83"/>
                    </a:lnTo>
                    <a:lnTo>
                      <a:pt x="296" y="80"/>
                    </a:lnTo>
                    <a:lnTo>
                      <a:pt x="297" y="77"/>
                    </a:lnTo>
                    <a:lnTo>
                      <a:pt x="300" y="76"/>
                    </a:lnTo>
                    <a:lnTo>
                      <a:pt x="301" y="74"/>
                    </a:lnTo>
                    <a:lnTo>
                      <a:pt x="302" y="74"/>
                    </a:lnTo>
                    <a:lnTo>
                      <a:pt x="307" y="69"/>
                    </a:lnTo>
                    <a:lnTo>
                      <a:pt x="308" y="67"/>
                    </a:lnTo>
                    <a:lnTo>
                      <a:pt x="311" y="65"/>
                    </a:lnTo>
                    <a:lnTo>
                      <a:pt x="314" y="61"/>
                    </a:lnTo>
                    <a:lnTo>
                      <a:pt x="315" y="58"/>
                    </a:lnTo>
                    <a:lnTo>
                      <a:pt x="318" y="56"/>
                    </a:lnTo>
                    <a:lnTo>
                      <a:pt x="319" y="53"/>
                    </a:lnTo>
                    <a:lnTo>
                      <a:pt x="322" y="51"/>
                    </a:lnTo>
                    <a:lnTo>
                      <a:pt x="308" y="42"/>
                    </a:lnTo>
                    <a:lnTo>
                      <a:pt x="309" y="41"/>
                    </a:lnTo>
                    <a:lnTo>
                      <a:pt x="306" y="44"/>
                    </a:lnTo>
                    <a:lnTo>
                      <a:pt x="304" y="46"/>
                    </a:lnTo>
                    <a:lnTo>
                      <a:pt x="303" y="49"/>
                    </a:lnTo>
                    <a:lnTo>
                      <a:pt x="300" y="52"/>
                    </a:lnTo>
                    <a:lnTo>
                      <a:pt x="300" y="53"/>
                    </a:lnTo>
                    <a:lnTo>
                      <a:pt x="299" y="53"/>
                    </a:lnTo>
                    <a:lnTo>
                      <a:pt x="294" y="58"/>
                    </a:lnTo>
                    <a:lnTo>
                      <a:pt x="293" y="60"/>
                    </a:lnTo>
                    <a:lnTo>
                      <a:pt x="289" y="62"/>
                    </a:lnTo>
                    <a:lnTo>
                      <a:pt x="288" y="65"/>
                    </a:lnTo>
                    <a:lnTo>
                      <a:pt x="286" y="66"/>
                    </a:lnTo>
                    <a:lnTo>
                      <a:pt x="285" y="68"/>
                    </a:lnTo>
                    <a:lnTo>
                      <a:pt x="281" y="69"/>
                    </a:lnTo>
                    <a:lnTo>
                      <a:pt x="280" y="71"/>
                    </a:lnTo>
                    <a:lnTo>
                      <a:pt x="278" y="72"/>
                    </a:lnTo>
                    <a:lnTo>
                      <a:pt x="277" y="73"/>
                    </a:lnTo>
                    <a:lnTo>
                      <a:pt x="273" y="74"/>
                    </a:lnTo>
                    <a:lnTo>
                      <a:pt x="271" y="75"/>
                    </a:lnTo>
                    <a:lnTo>
                      <a:pt x="269" y="75"/>
                    </a:lnTo>
                    <a:lnTo>
                      <a:pt x="266" y="76"/>
                    </a:lnTo>
                    <a:lnTo>
                      <a:pt x="265" y="76"/>
                    </a:lnTo>
                    <a:lnTo>
                      <a:pt x="263" y="75"/>
                    </a:lnTo>
                    <a:lnTo>
                      <a:pt x="258" y="75"/>
                    </a:lnTo>
                    <a:lnTo>
                      <a:pt x="262" y="75"/>
                    </a:lnTo>
                    <a:lnTo>
                      <a:pt x="262" y="76"/>
                    </a:lnTo>
                    <a:lnTo>
                      <a:pt x="258" y="73"/>
                    </a:lnTo>
                    <a:lnTo>
                      <a:pt x="255" y="66"/>
                    </a:lnTo>
                    <a:lnTo>
                      <a:pt x="253" y="64"/>
                    </a:lnTo>
                    <a:lnTo>
                      <a:pt x="250" y="58"/>
                    </a:lnTo>
                    <a:lnTo>
                      <a:pt x="249" y="56"/>
                    </a:lnTo>
                    <a:lnTo>
                      <a:pt x="246" y="45"/>
                    </a:lnTo>
                    <a:lnTo>
                      <a:pt x="243" y="42"/>
                    </a:lnTo>
                    <a:lnTo>
                      <a:pt x="241" y="35"/>
                    </a:lnTo>
                    <a:lnTo>
                      <a:pt x="240" y="33"/>
                    </a:lnTo>
                    <a:lnTo>
                      <a:pt x="236" y="21"/>
                    </a:lnTo>
                    <a:lnTo>
                      <a:pt x="234" y="19"/>
                    </a:lnTo>
                    <a:lnTo>
                      <a:pt x="229" y="9"/>
                    </a:lnTo>
                    <a:lnTo>
                      <a:pt x="223" y="3"/>
                    </a:lnTo>
                    <a:lnTo>
                      <a:pt x="218" y="0"/>
                    </a:lnTo>
                    <a:lnTo>
                      <a:pt x="213" y="0"/>
                    </a:lnTo>
                    <a:lnTo>
                      <a:pt x="215" y="0"/>
                    </a:lnTo>
                    <a:lnTo>
                      <a:pt x="206" y="0"/>
                    </a:lnTo>
                    <a:lnTo>
                      <a:pt x="197" y="5"/>
                    </a:lnTo>
                    <a:lnTo>
                      <a:pt x="185" y="19"/>
                    </a:lnTo>
                    <a:lnTo>
                      <a:pt x="180" y="26"/>
                    </a:lnTo>
                    <a:lnTo>
                      <a:pt x="176" y="29"/>
                    </a:lnTo>
                    <a:lnTo>
                      <a:pt x="165" y="46"/>
                    </a:lnTo>
                    <a:lnTo>
                      <a:pt x="162" y="50"/>
                    </a:lnTo>
                    <a:lnTo>
                      <a:pt x="152" y="64"/>
                    </a:lnTo>
                    <a:lnTo>
                      <a:pt x="142" y="73"/>
                    </a:lnTo>
                    <a:lnTo>
                      <a:pt x="137" y="75"/>
                    </a:lnTo>
                    <a:lnTo>
                      <a:pt x="140" y="75"/>
                    </a:lnTo>
                    <a:lnTo>
                      <a:pt x="142" y="76"/>
                    </a:lnTo>
                    <a:lnTo>
                      <a:pt x="138" y="74"/>
                    </a:lnTo>
                    <a:lnTo>
                      <a:pt x="138" y="75"/>
                    </a:lnTo>
                    <a:lnTo>
                      <a:pt x="138" y="74"/>
                    </a:lnTo>
                    <a:lnTo>
                      <a:pt x="136" y="73"/>
                    </a:lnTo>
                    <a:lnTo>
                      <a:pt x="135" y="71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0" y="65"/>
                    </a:lnTo>
                    <a:lnTo>
                      <a:pt x="128" y="62"/>
                    </a:lnTo>
                    <a:lnTo>
                      <a:pt x="127" y="60"/>
                    </a:lnTo>
                    <a:lnTo>
                      <a:pt x="125" y="56"/>
                    </a:lnTo>
                    <a:lnTo>
                      <a:pt x="123" y="53"/>
                    </a:lnTo>
                    <a:lnTo>
                      <a:pt x="121" y="51"/>
                    </a:lnTo>
                    <a:lnTo>
                      <a:pt x="120" y="47"/>
                    </a:lnTo>
                    <a:lnTo>
                      <a:pt x="118" y="44"/>
                    </a:lnTo>
                    <a:lnTo>
                      <a:pt x="117" y="41"/>
                    </a:lnTo>
                    <a:lnTo>
                      <a:pt x="114" y="37"/>
                    </a:lnTo>
                    <a:lnTo>
                      <a:pt x="113" y="34"/>
                    </a:lnTo>
                    <a:lnTo>
                      <a:pt x="111" y="30"/>
                    </a:lnTo>
                    <a:lnTo>
                      <a:pt x="110" y="27"/>
                    </a:lnTo>
                    <a:lnTo>
                      <a:pt x="107" y="22"/>
                    </a:lnTo>
                    <a:lnTo>
                      <a:pt x="106" y="20"/>
                    </a:lnTo>
                    <a:lnTo>
                      <a:pt x="104" y="16"/>
                    </a:lnTo>
                    <a:lnTo>
                      <a:pt x="103" y="14"/>
                    </a:lnTo>
                    <a:lnTo>
                      <a:pt x="100" y="12"/>
                    </a:lnTo>
                    <a:lnTo>
                      <a:pt x="99" y="9"/>
                    </a:lnTo>
                    <a:lnTo>
                      <a:pt x="94" y="4"/>
                    </a:lnTo>
                    <a:lnTo>
                      <a:pt x="91" y="3"/>
                    </a:lnTo>
                    <a:lnTo>
                      <a:pt x="89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69" y="3"/>
                    </a:lnTo>
                    <a:lnTo>
                      <a:pt x="67" y="4"/>
                    </a:lnTo>
                    <a:lnTo>
                      <a:pt x="55" y="9"/>
                    </a:lnTo>
                    <a:lnTo>
                      <a:pt x="53" y="12"/>
                    </a:lnTo>
                    <a:lnTo>
                      <a:pt x="51" y="13"/>
                    </a:lnTo>
                    <a:lnTo>
                      <a:pt x="38" y="27"/>
                    </a:lnTo>
                    <a:lnTo>
                      <a:pt x="36" y="30"/>
                    </a:lnTo>
                    <a:lnTo>
                      <a:pt x="28" y="38"/>
                    </a:lnTo>
                    <a:lnTo>
                      <a:pt x="22" y="45"/>
                    </a:lnTo>
                    <a:lnTo>
                      <a:pt x="20" y="50"/>
                    </a:lnTo>
                    <a:lnTo>
                      <a:pt x="17" y="53"/>
                    </a:lnTo>
                    <a:lnTo>
                      <a:pt x="15" y="58"/>
                    </a:lnTo>
                    <a:lnTo>
                      <a:pt x="13" y="61"/>
                    </a:lnTo>
                    <a:lnTo>
                      <a:pt x="9" y="66"/>
                    </a:lnTo>
                    <a:lnTo>
                      <a:pt x="2" y="81"/>
                    </a:lnTo>
                    <a:lnTo>
                      <a:pt x="0" y="87"/>
                    </a:lnTo>
                    <a:lnTo>
                      <a:pt x="14" y="9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</p:grp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2558" y="1079"/>
              <a:ext cx="579" cy="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1" name="Text Box 29"/>
            <p:cNvSpPr txBox="1">
              <a:spLocks noChangeArrowheads="1"/>
            </p:cNvSpPr>
            <p:nvPr/>
          </p:nvSpPr>
          <p:spPr bwMode="auto">
            <a:xfrm>
              <a:off x="2879" y="1345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h</a:t>
              </a:r>
              <a:r>
                <a:rPr lang="en-US" sz="140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v</a:t>
              </a:r>
              <a:endParaRPr lang="en-US" sz="1400" i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endParaRPr>
            </a:p>
          </p:txBody>
        </p:sp>
        <p:sp>
          <p:nvSpPr>
            <p:cNvPr id="92" name="Line 30"/>
            <p:cNvSpPr>
              <a:spLocks noChangeShapeType="1"/>
            </p:cNvSpPr>
            <p:nvPr/>
          </p:nvSpPr>
          <p:spPr bwMode="auto">
            <a:xfrm>
              <a:off x="3806" y="1703"/>
              <a:ext cx="37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3" name="Line 31"/>
            <p:cNvSpPr>
              <a:spLocks noChangeShapeType="1"/>
            </p:cNvSpPr>
            <p:nvPr/>
          </p:nvSpPr>
          <p:spPr bwMode="auto">
            <a:xfrm>
              <a:off x="3790" y="1996"/>
              <a:ext cx="3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4" name="Arc 32"/>
            <p:cNvSpPr>
              <a:spLocks/>
            </p:cNvSpPr>
            <p:nvPr/>
          </p:nvSpPr>
          <p:spPr bwMode="auto">
            <a:xfrm flipH="1" flipV="1">
              <a:off x="3780" y="1360"/>
              <a:ext cx="413" cy="343"/>
            </a:xfrm>
            <a:custGeom>
              <a:avLst/>
              <a:gdLst>
                <a:gd name="T0" fmla="*/ 0 w 39962"/>
                <a:gd name="T1" fmla="*/ 0 h 21600"/>
                <a:gd name="T2" fmla="*/ 0 w 39962"/>
                <a:gd name="T3" fmla="*/ 0 h 21600"/>
                <a:gd name="T4" fmla="*/ 0 w 39962"/>
                <a:gd name="T5" fmla="*/ 0 h 21600"/>
                <a:gd name="T6" fmla="*/ 0 60000 65536"/>
                <a:gd name="T7" fmla="*/ 0 60000 65536"/>
                <a:gd name="T8" fmla="*/ 0 60000 65536"/>
                <a:gd name="T9" fmla="*/ 0 w 39962"/>
                <a:gd name="T10" fmla="*/ 0 h 21600"/>
                <a:gd name="T11" fmla="*/ 39962 w 39962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962" h="21600" fill="none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</a:path>
                <a:path w="39962" h="21600" stroke="0" extrusionOk="0">
                  <a:moveTo>
                    <a:pt x="0" y="13632"/>
                  </a:moveTo>
                  <a:cubicBezTo>
                    <a:pt x="3266" y="5402"/>
                    <a:pt x="11223" y="-1"/>
                    <a:pt x="20077" y="0"/>
                  </a:cubicBezTo>
                  <a:cubicBezTo>
                    <a:pt x="28747" y="0"/>
                    <a:pt x="36576" y="5184"/>
                    <a:pt x="39962" y="13165"/>
                  </a:cubicBezTo>
                  <a:lnTo>
                    <a:pt x="20077" y="21600"/>
                  </a:lnTo>
                  <a:lnTo>
                    <a:pt x="0" y="13632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5" name="Arc 33"/>
            <p:cNvSpPr>
              <a:spLocks/>
            </p:cNvSpPr>
            <p:nvPr/>
          </p:nvSpPr>
          <p:spPr bwMode="auto">
            <a:xfrm flipH="1">
              <a:off x="3766" y="1996"/>
              <a:ext cx="437" cy="147"/>
            </a:xfrm>
            <a:custGeom>
              <a:avLst/>
              <a:gdLst>
                <a:gd name="T0" fmla="*/ 0 w 42385"/>
                <a:gd name="T1" fmla="*/ 0 h 21600"/>
                <a:gd name="T2" fmla="*/ 0 w 42385"/>
                <a:gd name="T3" fmla="*/ 0 h 21600"/>
                <a:gd name="T4" fmla="*/ 0 w 42385"/>
                <a:gd name="T5" fmla="*/ 0 h 21600"/>
                <a:gd name="T6" fmla="*/ 0 60000 65536"/>
                <a:gd name="T7" fmla="*/ 0 60000 65536"/>
                <a:gd name="T8" fmla="*/ 0 60000 65536"/>
                <a:gd name="T9" fmla="*/ 0 w 42385"/>
                <a:gd name="T10" fmla="*/ 0 h 21600"/>
                <a:gd name="T11" fmla="*/ 42385 w 423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385" h="21600" fill="none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</a:path>
                <a:path w="42385" h="21600" stroke="0" extrusionOk="0">
                  <a:moveTo>
                    <a:pt x="0" y="17325"/>
                  </a:moveTo>
                  <a:cubicBezTo>
                    <a:pt x="2035" y="7247"/>
                    <a:pt x="10891" y="-1"/>
                    <a:pt x="21173" y="0"/>
                  </a:cubicBezTo>
                  <a:cubicBezTo>
                    <a:pt x="31531" y="0"/>
                    <a:pt x="40430" y="7352"/>
                    <a:pt x="42385" y="17524"/>
                  </a:cubicBezTo>
                  <a:lnTo>
                    <a:pt x="21173" y="21600"/>
                  </a:lnTo>
                  <a:lnTo>
                    <a:pt x="0" y="17325"/>
                  </a:lnTo>
                  <a:close/>
                </a:path>
              </a:pathLst>
            </a:custGeom>
            <a:noFill/>
            <a:ln w="19050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6" name="Line 34"/>
            <p:cNvSpPr>
              <a:spLocks noChangeShapeType="1"/>
            </p:cNvSpPr>
            <p:nvPr/>
          </p:nvSpPr>
          <p:spPr bwMode="auto">
            <a:xfrm>
              <a:off x="3983" y="1703"/>
              <a:ext cx="0" cy="2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grpSp>
          <p:nvGrpSpPr>
            <p:cNvPr id="97" name="Group 35"/>
            <p:cNvGrpSpPr>
              <a:grpSpLocks/>
            </p:cNvGrpSpPr>
            <p:nvPr/>
          </p:nvGrpSpPr>
          <p:grpSpPr bwMode="auto">
            <a:xfrm>
              <a:off x="3983" y="1834"/>
              <a:ext cx="196" cy="65"/>
              <a:chOff x="1860" y="1200"/>
              <a:chExt cx="209" cy="63"/>
            </a:xfrm>
          </p:grpSpPr>
          <p:sp>
            <p:nvSpPr>
              <p:cNvPr id="115" name="Rectangle 36"/>
              <p:cNvSpPr>
                <a:spLocks noChangeArrowheads="1"/>
              </p:cNvSpPr>
              <p:nvPr/>
            </p:nvSpPr>
            <p:spPr bwMode="auto">
              <a:xfrm>
                <a:off x="2014" y="1228"/>
                <a:ext cx="47" cy="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16" name="Freeform 37"/>
              <p:cNvSpPr>
                <a:spLocks/>
              </p:cNvSpPr>
              <p:nvPr/>
            </p:nvSpPr>
            <p:spPr bwMode="auto">
              <a:xfrm>
                <a:off x="2035" y="1216"/>
                <a:ext cx="26" cy="32"/>
              </a:xfrm>
              <a:custGeom>
                <a:avLst/>
                <a:gdLst>
                  <a:gd name="T0" fmla="*/ 0 w 53"/>
                  <a:gd name="T1" fmla="*/ 0 h 63"/>
                  <a:gd name="T2" fmla="*/ 0 w 53"/>
                  <a:gd name="T3" fmla="*/ 1 h 63"/>
                  <a:gd name="T4" fmla="*/ 0 w 53"/>
                  <a:gd name="T5" fmla="*/ 1 h 63"/>
                  <a:gd name="T6" fmla="*/ 0 w 53"/>
                  <a:gd name="T7" fmla="*/ 1 h 63"/>
                  <a:gd name="T8" fmla="*/ 0 w 53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63"/>
                  <a:gd name="T17" fmla="*/ 53 w 53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63">
                    <a:moveTo>
                      <a:pt x="0" y="0"/>
                    </a:moveTo>
                    <a:lnTo>
                      <a:pt x="53" y="32"/>
                    </a:lnTo>
                    <a:lnTo>
                      <a:pt x="0" y="63"/>
                    </a:lnTo>
                    <a:lnTo>
                      <a:pt x="2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17" name="Freeform 38"/>
              <p:cNvSpPr>
                <a:spLocks/>
              </p:cNvSpPr>
              <p:nvPr/>
            </p:nvSpPr>
            <p:spPr bwMode="auto">
              <a:xfrm>
                <a:off x="2017" y="1200"/>
                <a:ext cx="52" cy="63"/>
              </a:xfrm>
              <a:custGeom>
                <a:avLst/>
                <a:gdLst>
                  <a:gd name="T0" fmla="*/ 1 w 103"/>
                  <a:gd name="T1" fmla="*/ 1 h 124"/>
                  <a:gd name="T2" fmla="*/ 1 w 103"/>
                  <a:gd name="T3" fmla="*/ 1 h 124"/>
                  <a:gd name="T4" fmla="*/ 1 w 103"/>
                  <a:gd name="T5" fmla="*/ 1 h 124"/>
                  <a:gd name="T6" fmla="*/ 1 w 103"/>
                  <a:gd name="T7" fmla="*/ 1 h 124"/>
                  <a:gd name="T8" fmla="*/ 1 w 103"/>
                  <a:gd name="T9" fmla="*/ 1 h 124"/>
                  <a:gd name="T10" fmla="*/ 1 w 103"/>
                  <a:gd name="T11" fmla="*/ 1 h 124"/>
                  <a:gd name="T12" fmla="*/ 1 w 103"/>
                  <a:gd name="T13" fmla="*/ 1 h 124"/>
                  <a:gd name="T14" fmla="*/ 1 w 103"/>
                  <a:gd name="T15" fmla="*/ 1 h 124"/>
                  <a:gd name="T16" fmla="*/ 0 w 103"/>
                  <a:gd name="T17" fmla="*/ 0 h 124"/>
                  <a:gd name="T18" fmla="*/ 1 w 103"/>
                  <a:gd name="T19" fmla="*/ 1 h 124"/>
                  <a:gd name="T20" fmla="*/ 1 w 103"/>
                  <a:gd name="T21" fmla="*/ 1 h 124"/>
                  <a:gd name="T22" fmla="*/ 0 w 103"/>
                  <a:gd name="T23" fmla="*/ 1 h 124"/>
                  <a:gd name="T24" fmla="*/ 1 w 103"/>
                  <a:gd name="T25" fmla="*/ 1 h 124"/>
                  <a:gd name="T26" fmla="*/ 0 w 103"/>
                  <a:gd name="T27" fmla="*/ 0 h 124"/>
                  <a:gd name="T28" fmla="*/ 1 w 103"/>
                  <a:gd name="T29" fmla="*/ 1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124"/>
                  <a:gd name="T47" fmla="*/ 103 w 103"/>
                  <a:gd name="T48" fmla="*/ 124 h 1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124">
                    <a:moveTo>
                      <a:pt x="41" y="26"/>
                    </a:moveTo>
                    <a:lnTo>
                      <a:pt x="31" y="38"/>
                    </a:lnTo>
                    <a:lnTo>
                      <a:pt x="84" y="70"/>
                    </a:lnTo>
                    <a:lnTo>
                      <a:pt x="84" y="56"/>
                    </a:lnTo>
                    <a:lnTo>
                      <a:pt x="31" y="88"/>
                    </a:lnTo>
                    <a:lnTo>
                      <a:pt x="41" y="100"/>
                    </a:lnTo>
                    <a:lnTo>
                      <a:pt x="72" y="63"/>
                    </a:lnTo>
                    <a:lnTo>
                      <a:pt x="41" y="26"/>
                    </a:lnTo>
                    <a:lnTo>
                      <a:pt x="0" y="0"/>
                    </a:lnTo>
                    <a:lnTo>
                      <a:pt x="56" y="68"/>
                    </a:lnTo>
                    <a:lnTo>
                      <a:pt x="56" y="58"/>
                    </a:lnTo>
                    <a:lnTo>
                      <a:pt x="0" y="124"/>
                    </a:lnTo>
                    <a:lnTo>
                      <a:pt x="103" y="63"/>
                    </a:lnTo>
                    <a:lnTo>
                      <a:pt x="0" y="0"/>
                    </a:lnTo>
                    <a:lnTo>
                      <a:pt x="41" y="2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  <p:sp>
            <p:nvSpPr>
              <p:cNvPr id="118" name="Freeform 39"/>
              <p:cNvSpPr>
                <a:spLocks/>
              </p:cNvSpPr>
              <p:nvPr/>
            </p:nvSpPr>
            <p:spPr bwMode="auto">
              <a:xfrm>
                <a:off x="1860" y="1209"/>
                <a:ext cx="161" cy="47"/>
              </a:xfrm>
              <a:custGeom>
                <a:avLst/>
                <a:gdLst>
                  <a:gd name="T0" fmla="*/ 1 w 322"/>
                  <a:gd name="T1" fmla="*/ 1 h 94"/>
                  <a:gd name="T2" fmla="*/ 1 w 322"/>
                  <a:gd name="T3" fmla="*/ 1 h 94"/>
                  <a:gd name="T4" fmla="*/ 1 w 322"/>
                  <a:gd name="T5" fmla="*/ 1 h 94"/>
                  <a:gd name="T6" fmla="*/ 1 w 322"/>
                  <a:gd name="T7" fmla="*/ 1 h 94"/>
                  <a:gd name="T8" fmla="*/ 1 w 322"/>
                  <a:gd name="T9" fmla="*/ 1 h 94"/>
                  <a:gd name="T10" fmla="*/ 1 w 322"/>
                  <a:gd name="T11" fmla="*/ 1 h 94"/>
                  <a:gd name="T12" fmla="*/ 1 w 322"/>
                  <a:gd name="T13" fmla="*/ 1 h 94"/>
                  <a:gd name="T14" fmla="*/ 1 w 322"/>
                  <a:gd name="T15" fmla="*/ 1 h 94"/>
                  <a:gd name="T16" fmla="*/ 1 w 322"/>
                  <a:gd name="T17" fmla="*/ 1 h 94"/>
                  <a:gd name="T18" fmla="*/ 1 w 322"/>
                  <a:gd name="T19" fmla="*/ 1 h 94"/>
                  <a:gd name="T20" fmla="*/ 1 w 322"/>
                  <a:gd name="T21" fmla="*/ 1 h 94"/>
                  <a:gd name="T22" fmla="*/ 1 w 322"/>
                  <a:gd name="T23" fmla="*/ 1 h 94"/>
                  <a:gd name="T24" fmla="*/ 1 w 322"/>
                  <a:gd name="T25" fmla="*/ 1 h 94"/>
                  <a:gd name="T26" fmla="*/ 1 w 322"/>
                  <a:gd name="T27" fmla="*/ 1 h 94"/>
                  <a:gd name="T28" fmla="*/ 1 w 322"/>
                  <a:gd name="T29" fmla="*/ 1 h 94"/>
                  <a:gd name="T30" fmla="*/ 1 w 322"/>
                  <a:gd name="T31" fmla="*/ 1 h 94"/>
                  <a:gd name="T32" fmla="*/ 1 w 322"/>
                  <a:gd name="T33" fmla="*/ 1 h 94"/>
                  <a:gd name="T34" fmla="*/ 1 w 322"/>
                  <a:gd name="T35" fmla="*/ 1 h 94"/>
                  <a:gd name="T36" fmla="*/ 1 w 322"/>
                  <a:gd name="T37" fmla="*/ 1 h 94"/>
                  <a:gd name="T38" fmla="*/ 1 w 322"/>
                  <a:gd name="T39" fmla="*/ 1 h 94"/>
                  <a:gd name="T40" fmla="*/ 1 w 322"/>
                  <a:gd name="T41" fmla="*/ 1 h 94"/>
                  <a:gd name="T42" fmla="*/ 1 w 322"/>
                  <a:gd name="T43" fmla="*/ 1 h 94"/>
                  <a:gd name="T44" fmla="*/ 1 w 322"/>
                  <a:gd name="T45" fmla="*/ 1 h 94"/>
                  <a:gd name="T46" fmla="*/ 1 w 322"/>
                  <a:gd name="T47" fmla="*/ 1 h 94"/>
                  <a:gd name="T48" fmla="*/ 1 w 322"/>
                  <a:gd name="T49" fmla="*/ 1 h 94"/>
                  <a:gd name="T50" fmla="*/ 1 w 322"/>
                  <a:gd name="T51" fmla="*/ 1 h 94"/>
                  <a:gd name="T52" fmla="*/ 1 w 322"/>
                  <a:gd name="T53" fmla="*/ 1 h 94"/>
                  <a:gd name="T54" fmla="*/ 1 w 322"/>
                  <a:gd name="T55" fmla="*/ 1 h 94"/>
                  <a:gd name="T56" fmla="*/ 1 w 322"/>
                  <a:gd name="T57" fmla="*/ 1 h 94"/>
                  <a:gd name="T58" fmla="*/ 1 w 322"/>
                  <a:gd name="T59" fmla="*/ 1 h 94"/>
                  <a:gd name="T60" fmla="*/ 1 w 322"/>
                  <a:gd name="T61" fmla="*/ 1 h 94"/>
                  <a:gd name="T62" fmla="*/ 1 w 322"/>
                  <a:gd name="T63" fmla="*/ 1 h 94"/>
                  <a:gd name="T64" fmla="*/ 1 w 322"/>
                  <a:gd name="T65" fmla="*/ 1 h 94"/>
                  <a:gd name="T66" fmla="*/ 1 w 322"/>
                  <a:gd name="T67" fmla="*/ 1 h 94"/>
                  <a:gd name="T68" fmla="*/ 1 w 322"/>
                  <a:gd name="T69" fmla="*/ 1 h 94"/>
                  <a:gd name="T70" fmla="*/ 1 w 322"/>
                  <a:gd name="T71" fmla="*/ 0 h 94"/>
                  <a:gd name="T72" fmla="*/ 1 w 322"/>
                  <a:gd name="T73" fmla="*/ 1 h 94"/>
                  <a:gd name="T74" fmla="*/ 1 w 322"/>
                  <a:gd name="T75" fmla="*/ 1 h 94"/>
                  <a:gd name="T76" fmla="*/ 1 w 322"/>
                  <a:gd name="T77" fmla="*/ 1 h 94"/>
                  <a:gd name="T78" fmla="*/ 1 w 322"/>
                  <a:gd name="T79" fmla="*/ 1 h 94"/>
                  <a:gd name="T80" fmla="*/ 1 w 322"/>
                  <a:gd name="T81" fmla="*/ 1 h 94"/>
                  <a:gd name="T82" fmla="*/ 1 w 322"/>
                  <a:gd name="T83" fmla="*/ 1 h 94"/>
                  <a:gd name="T84" fmla="*/ 1 w 322"/>
                  <a:gd name="T85" fmla="*/ 1 h 94"/>
                  <a:gd name="T86" fmla="*/ 1 w 322"/>
                  <a:gd name="T87" fmla="*/ 1 h 94"/>
                  <a:gd name="T88" fmla="*/ 1 w 322"/>
                  <a:gd name="T89" fmla="*/ 1 h 94"/>
                  <a:gd name="T90" fmla="*/ 1 w 322"/>
                  <a:gd name="T91" fmla="*/ 1 h 94"/>
                  <a:gd name="T92" fmla="*/ 1 w 322"/>
                  <a:gd name="T93" fmla="*/ 0 h 94"/>
                  <a:gd name="T94" fmla="*/ 1 w 322"/>
                  <a:gd name="T95" fmla="*/ 1 h 94"/>
                  <a:gd name="T96" fmla="*/ 1 w 322"/>
                  <a:gd name="T97" fmla="*/ 1 h 94"/>
                  <a:gd name="T98" fmla="*/ 1 w 322"/>
                  <a:gd name="T99" fmla="*/ 1 h 94"/>
                  <a:gd name="T100" fmla="*/ 1 w 322"/>
                  <a:gd name="T101" fmla="*/ 1 h 94"/>
                  <a:gd name="T102" fmla="*/ 1 w 322"/>
                  <a:gd name="T103" fmla="*/ 1 h 9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22"/>
                  <a:gd name="T157" fmla="*/ 0 h 94"/>
                  <a:gd name="T158" fmla="*/ 322 w 322"/>
                  <a:gd name="T159" fmla="*/ 94 h 9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22" h="94">
                    <a:moveTo>
                      <a:pt x="14" y="94"/>
                    </a:moveTo>
                    <a:lnTo>
                      <a:pt x="16" y="88"/>
                    </a:lnTo>
                    <a:lnTo>
                      <a:pt x="23" y="75"/>
                    </a:lnTo>
                    <a:lnTo>
                      <a:pt x="27" y="71"/>
                    </a:lnTo>
                    <a:lnTo>
                      <a:pt x="29" y="67"/>
                    </a:lnTo>
                    <a:lnTo>
                      <a:pt x="31" y="62"/>
                    </a:lnTo>
                    <a:lnTo>
                      <a:pt x="34" y="59"/>
                    </a:lnTo>
                    <a:lnTo>
                      <a:pt x="36" y="54"/>
                    </a:lnTo>
                    <a:lnTo>
                      <a:pt x="39" y="47"/>
                    </a:lnTo>
                    <a:lnTo>
                      <a:pt x="47" y="39"/>
                    </a:lnTo>
                    <a:lnTo>
                      <a:pt x="50" y="36"/>
                    </a:lnTo>
                    <a:lnTo>
                      <a:pt x="60" y="27"/>
                    </a:lnTo>
                    <a:lnTo>
                      <a:pt x="62" y="26"/>
                    </a:lnTo>
                    <a:lnTo>
                      <a:pt x="65" y="23"/>
                    </a:lnTo>
                    <a:lnTo>
                      <a:pt x="76" y="18"/>
                    </a:lnTo>
                    <a:lnTo>
                      <a:pt x="76" y="16"/>
                    </a:lnTo>
                    <a:lnTo>
                      <a:pt x="77" y="18"/>
                    </a:lnTo>
                    <a:lnTo>
                      <a:pt x="80" y="16"/>
                    </a:lnTo>
                    <a:lnTo>
                      <a:pt x="83" y="16"/>
                    </a:lnTo>
                    <a:lnTo>
                      <a:pt x="82" y="16"/>
                    </a:lnTo>
                    <a:lnTo>
                      <a:pt x="82" y="15"/>
                    </a:lnTo>
                    <a:lnTo>
                      <a:pt x="82" y="16"/>
                    </a:lnTo>
                    <a:lnTo>
                      <a:pt x="84" y="18"/>
                    </a:lnTo>
                    <a:lnTo>
                      <a:pt x="85" y="19"/>
                    </a:lnTo>
                    <a:lnTo>
                      <a:pt x="87" y="21"/>
                    </a:lnTo>
                    <a:lnTo>
                      <a:pt x="89" y="23"/>
                    </a:lnTo>
                    <a:lnTo>
                      <a:pt x="90" y="26"/>
                    </a:lnTo>
                    <a:lnTo>
                      <a:pt x="92" y="29"/>
                    </a:lnTo>
                    <a:lnTo>
                      <a:pt x="94" y="31"/>
                    </a:lnTo>
                    <a:lnTo>
                      <a:pt x="96" y="34"/>
                    </a:lnTo>
                    <a:lnTo>
                      <a:pt x="97" y="37"/>
                    </a:lnTo>
                    <a:lnTo>
                      <a:pt x="99" y="41"/>
                    </a:lnTo>
                    <a:lnTo>
                      <a:pt x="100" y="44"/>
                    </a:lnTo>
                    <a:lnTo>
                      <a:pt x="103" y="47"/>
                    </a:lnTo>
                    <a:lnTo>
                      <a:pt x="104" y="51"/>
                    </a:lnTo>
                    <a:lnTo>
                      <a:pt x="106" y="54"/>
                    </a:lnTo>
                    <a:lnTo>
                      <a:pt x="107" y="58"/>
                    </a:lnTo>
                    <a:lnTo>
                      <a:pt x="110" y="62"/>
                    </a:lnTo>
                    <a:lnTo>
                      <a:pt x="111" y="65"/>
                    </a:lnTo>
                    <a:lnTo>
                      <a:pt x="113" y="67"/>
                    </a:lnTo>
                    <a:lnTo>
                      <a:pt x="114" y="72"/>
                    </a:lnTo>
                    <a:lnTo>
                      <a:pt x="117" y="74"/>
                    </a:lnTo>
                    <a:lnTo>
                      <a:pt x="118" y="76"/>
                    </a:lnTo>
                    <a:lnTo>
                      <a:pt x="121" y="81"/>
                    </a:lnTo>
                    <a:lnTo>
                      <a:pt x="123" y="82"/>
                    </a:lnTo>
                    <a:lnTo>
                      <a:pt x="125" y="84"/>
                    </a:lnTo>
                    <a:lnTo>
                      <a:pt x="127" y="86"/>
                    </a:lnTo>
                    <a:lnTo>
                      <a:pt x="129" y="89"/>
                    </a:lnTo>
                    <a:lnTo>
                      <a:pt x="134" y="90"/>
                    </a:lnTo>
                    <a:lnTo>
                      <a:pt x="135" y="90"/>
                    </a:lnTo>
                    <a:lnTo>
                      <a:pt x="137" y="91"/>
                    </a:lnTo>
                    <a:lnTo>
                      <a:pt x="142" y="91"/>
                    </a:lnTo>
                    <a:lnTo>
                      <a:pt x="151" y="87"/>
                    </a:lnTo>
                    <a:lnTo>
                      <a:pt x="164" y="73"/>
                    </a:lnTo>
                    <a:lnTo>
                      <a:pt x="173" y="59"/>
                    </a:lnTo>
                    <a:lnTo>
                      <a:pt x="176" y="56"/>
                    </a:lnTo>
                    <a:lnTo>
                      <a:pt x="188" y="38"/>
                    </a:lnTo>
                    <a:lnTo>
                      <a:pt x="191" y="35"/>
                    </a:lnTo>
                    <a:lnTo>
                      <a:pt x="196" y="28"/>
                    </a:lnTo>
                    <a:lnTo>
                      <a:pt x="206" y="19"/>
                    </a:lnTo>
                    <a:lnTo>
                      <a:pt x="211" y="16"/>
                    </a:lnTo>
                    <a:lnTo>
                      <a:pt x="213" y="16"/>
                    </a:lnTo>
                    <a:lnTo>
                      <a:pt x="216" y="19"/>
                    </a:lnTo>
                    <a:lnTo>
                      <a:pt x="220" y="28"/>
                    </a:lnTo>
                    <a:lnTo>
                      <a:pt x="223" y="30"/>
                    </a:lnTo>
                    <a:lnTo>
                      <a:pt x="226" y="39"/>
                    </a:lnTo>
                    <a:lnTo>
                      <a:pt x="227" y="42"/>
                    </a:lnTo>
                    <a:lnTo>
                      <a:pt x="229" y="49"/>
                    </a:lnTo>
                    <a:lnTo>
                      <a:pt x="232" y="52"/>
                    </a:lnTo>
                    <a:lnTo>
                      <a:pt x="235" y="62"/>
                    </a:lnTo>
                    <a:lnTo>
                      <a:pt x="236" y="65"/>
                    </a:lnTo>
                    <a:lnTo>
                      <a:pt x="239" y="73"/>
                    </a:lnTo>
                    <a:lnTo>
                      <a:pt x="241" y="75"/>
                    </a:lnTo>
                    <a:lnTo>
                      <a:pt x="244" y="82"/>
                    </a:lnTo>
                    <a:lnTo>
                      <a:pt x="251" y="89"/>
                    </a:lnTo>
                    <a:lnTo>
                      <a:pt x="255" y="90"/>
                    </a:lnTo>
                    <a:lnTo>
                      <a:pt x="255" y="91"/>
                    </a:lnTo>
                    <a:lnTo>
                      <a:pt x="258" y="91"/>
                    </a:lnTo>
                    <a:lnTo>
                      <a:pt x="261" y="92"/>
                    </a:lnTo>
                    <a:lnTo>
                      <a:pt x="271" y="92"/>
                    </a:lnTo>
                    <a:lnTo>
                      <a:pt x="273" y="91"/>
                    </a:lnTo>
                    <a:lnTo>
                      <a:pt x="276" y="91"/>
                    </a:lnTo>
                    <a:lnTo>
                      <a:pt x="280" y="89"/>
                    </a:lnTo>
                    <a:lnTo>
                      <a:pt x="280" y="88"/>
                    </a:lnTo>
                    <a:lnTo>
                      <a:pt x="281" y="89"/>
                    </a:lnTo>
                    <a:lnTo>
                      <a:pt x="286" y="87"/>
                    </a:lnTo>
                    <a:lnTo>
                      <a:pt x="287" y="86"/>
                    </a:lnTo>
                    <a:lnTo>
                      <a:pt x="289" y="84"/>
                    </a:lnTo>
                    <a:lnTo>
                      <a:pt x="291" y="83"/>
                    </a:lnTo>
                    <a:lnTo>
                      <a:pt x="296" y="80"/>
                    </a:lnTo>
                    <a:lnTo>
                      <a:pt x="297" y="77"/>
                    </a:lnTo>
                    <a:lnTo>
                      <a:pt x="300" y="76"/>
                    </a:lnTo>
                    <a:lnTo>
                      <a:pt x="301" y="74"/>
                    </a:lnTo>
                    <a:lnTo>
                      <a:pt x="302" y="74"/>
                    </a:lnTo>
                    <a:lnTo>
                      <a:pt x="307" y="69"/>
                    </a:lnTo>
                    <a:lnTo>
                      <a:pt x="308" y="67"/>
                    </a:lnTo>
                    <a:lnTo>
                      <a:pt x="311" y="65"/>
                    </a:lnTo>
                    <a:lnTo>
                      <a:pt x="314" y="61"/>
                    </a:lnTo>
                    <a:lnTo>
                      <a:pt x="315" y="58"/>
                    </a:lnTo>
                    <a:lnTo>
                      <a:pt x="318" y="56"/>
                    </a:lnTo>
                    <a:lnTo>
                      <a:pt x="319" y="53"/>
                    </a:lnTo>
                    <a:lnTo>
                      <a:pt x="322" y="51"/>
                    </a:lnTo>
                    <a:lnTo>
                      <a:pt x="308" y="42"/>
                    </a:lnTo>
                    <a:lnTo>
                      <a:pt x="309" y="41"/>
                    </a:lnTo>
                    <a:lnTo>
                      <a:pt x="306" y="44"/>
                    </a:lnTo>
                    <a:lnTo>
                      <a:pt x="304" y="46"/>
                    </a:lnTo>
                    <a:lnTo>
                      <a:pt x="303" y="49"/>
                    </a:lnTo>
                    <a:lnTo>
                      <a:pt x="300" y="52"/>
                    </a:lnTo>
                    <a:lnTo>
                      <a:pt x="300" y="53"/>
                    </a:lnTo>
                    <a:lnTo>
                      <a:pt x="299" y="53"/>
                    </a:lnTo>
                    <a:lnTo>
                      <a:pt x="294" y="58"/>
                    </a:lnTo>
                    <a:lnTo>
                      <a:pt x="293" y="60"/>
                    </a:lnTo>
                    <a:lnTo>
                      <a:pt x="289" y="62"/>
                    </a:lnTo>
                    <a:lnTo>
                      <a:pt x="288" y="65"/>
                    </a:lnTo>
                    <a:lnTo>
                      <a:pt x="286" y="66"/>
                    </a:lnTo>
                    <a:lnTo>
                      <a:pt x="285" y="68"/>
                    </a:lnTo>
                    <a:lnTo>
                      <a:pt x="281" y="69"/>
                    </a:lnTo>
                    <a:lnTo>
                      <a:pt x="280" y="71"/>
                    </a:lnTo>
                    <a:lnTo>
                      <a:pt x="278" y="72"/>
                    </a:lnTo>
                    <a:lnTo>
                      <a:pt x="277" y="73"/>
                    </a:lnTo>
                    <a:lnTo>
                      <a:pt x="273" y="74"/>
                    </a:lnTo>
                    <a:lnTo>
                      <a:pt x="271" y="75"/>
                    </a:lnTo>
                    <a:lnTo>
                      <a:pt x="269" y="75"/>
                    </a:lnTo>
                    <a:lnTo>
                      <a:pt x="266" y="76"/>
                    </a:lnTo>
                    <a:lnTo>
                      <a:pt x="265" y="76"/>
                    </a:lnTo>
                    <a:lnTo>
                      <a:pt x="263" y="75"/>
                    </a:lnTo>
                    <a:lnTo>
                      <a:pt x="258" y="75"/>
                    </a:lnTo>
                    <a:lnTo>
                      <a:pt x="262" y="75"/>
                    </a:lnTo>
                    <a:lnTo>
                      <a:pt x="262" y="76"/>
                    </a:lnTo>
                    <a:lnTo>
                      <a:pt x="258" y="73"/>
                    </a:lnTo>
                    <a:lnTo>
                      <a:pt x="255" y="66"/>
                    </a:lnTo>
                    <a:lnTo>
                      <a:pt x="253" y="64"/>
                    </a:lnTo>
                    <a:lnTo>
                      <a:pt x="250" y="58"/>
                    </a:lnTo>
                    <a:lnTo>
                      <a:pt x="249" y="56"/>
                    </a:lnTo>
                    <a:lnTo>
                      <a:pt x="246" y="45"/>
                    </a:lnTo>
                    <a:lnTo>
                      <a:pt x="243" y="42"/>
                    </a:lnTo>
                    <a:lnTo>
                      <a:pt x="241" y="35"/>
                    </a:lnTo>
                    <a:lnTo>
                      <a:pt x="240" y="33"/>
                    </a:lnTo>
                    <a:lnTo>
                      <a:pt x="236" y="21"/>
                    </a:lnTo>
                    <a:lnTo>
                      <a:pt x="234" y="19"/>
                    </a:lnTo>
                    <a:lnTo>
                      <a:pt x="229" y="9"/>
                    </a:lnTo>
                    <a:lnTo>
                      <a:pt x="223" y="3"/>
                    </a:lnTo>
                    <a:lnTo>
                      <a:pt x="218" y="0"/>
                    </a:lnTo>
                    <a:lnTo>
                      <a:pt x="213" y="0"/>
                    </a:lnTo>
                    <a:lnTo>
                      <a:pt x="215" y="0"/>
                    </a:lnTo>
                    <a:lnTo>
                      <a:pt x="206" y="0"/>
                    </a:lnTo>
                    <a:lnTo>
                      <a:pt x="197" y="5"/>
                    </a:lnTo>
                    <a:lnTo>
                      <a:pt x="185" y="19"/>
                    </a:lnTo>
                    <a:lnTo>
                      <a:pt x="180" y="26"/>
                    </a:lnTo>
                    <a:lnTo>
                      <a:pt x="176" y="29"/>
                    </a:lnTo>
                    <a:lnTo>
                      <a:pt x="165" y="46"/>
                    </a:lnTo>
                    <a:lnTo>
                      <a:pt x="162" y="50"/>
                    </a:lnTo>
                    <a:lnTo>
                      <a:pt x="152" y="64"/>
                    </a:lnTo>
                    <a:lnTo>
                      <a:pt x="142" y="73"/>
                    </a:lnTo>
                    <a:lnTo>
                      <a:pt x="137" y="75"/>
                    </a:lnTo>
                    <a:lnTo>
                      <a:pt x="140" y="75"/>
                    </a:lnTo>
                    <a:lnTo>
                      <a:pt x="142" y="76"/>
                    </a:lnTo>
                    <a:lnTo>
                      <a:pt x="138" y="74"/>
                    </a:lnTo>
                    <a:lnTo>
                      <a:pt x="138" y="75"/>
                    </a:lnTo>
                    <a:lnTo>
                      <a:pt x="138" y="74"/>
                    </a:lnTo>
                    <a:lnTo>
                      <a:pt x="136" y="73"/>
                    </a:lnTo>
                    <a:lnTo>
                      <a:pt x="135" y="71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0" y="65"/>
                    </a:lnTo>
                    <a:lnTo>
                      <a:pt x="128" y="62"/>
                    </a:lnTo>
                    <a:lnTo>
                      <a:pt x="127" y="60"/>
                    </a:lnTo>
                    <a:lnTo>
                      <a:pt x="125" y="56"/>
                    </a:lnTo>
                    <a:lnTo>
                      <a:pt x="123" y="53"/>
                    </a:lnTo>
                    <a:lnTo>
                      <a:pt x="121" y="51"/>
                    </a:lnTo>
                    <a:lnTo>
                      <a:pt x="120" y="47"/>
                    </a:lnTo>
                    <a:lnTo>
                      <a:pt x="118" y="44"/>
                    </a:lnTo>
                    <a:lnTo>
                      <a:pt x="117" y="41"/>
                    </a:lnTo>
                    <a:lnTo>
                      <a:pt x="114" y="37"/>
                    </a:lnTo>
                    <a:lnTo>
                      <a:pt x="113" y="34"/>
                    </a:lnTo>
                    <a:lnTo>
                      <a:pt x="111" y="30"/>
                    </a:lnTo>
                    <a:lnTo>
                      <a:pt x="110" y="27"/>
                    </a:lnTo>
                    <a:lnTo>
                      <a:pt x="107" y="22"/>
                    </a:lnTo>
                    <a:lnTo>
                      <a:pt x="106" y="20"/>
                    </a:lnTo>
                    <a:lnTo>
                      <a:pt x="104" y="16"/>
                    </a:lnTo>
                    <a:lnTo>
                      <a:pt x="103" y="14"/>
                    </a:lnTo>
                    <a:lnTo>
                      <a:pt x="100" y="12"/>
                    </a:lnTo>
                    <a:lnTo>
                      <a:pt x="99" y="9"/>
                    </a:lnTo>
                    <a:lnTo>
                      <a:pt x="94" y="4"/>
                    </a:lnTo>
                    <a:lnTo>
                      <a:pt x="91" y="3"/>
                    </a:lnTo>
                    <a:lnTo>
                      <a:pt x="89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69" y="3"/>
                    </a:lnTo>
                    <a:lnTo>
                      <a:pt x="67" y="4"/>
                    </a:lnTo>
                    <a:lnTo>
                      <a:pt x="55" y="9"/>
                    </a:lnTo>
                    <a:lnTo>
                      <a:pt x="53" y="12"/>
                    </a:lnTo>
                    <a:lnTo>
                      <a:pt x="51" y="13"/>
                    </a:lnTo>
                    <a:lnTo>
                      <a:pt x="38" y="27"/>
                    </a:lnTo>
                    <a:lnTo>
                      <a:pt x="36" y="30"/>
                    </a:lnTo>
                    <a:lnTo>
                      <a:pt x="28" y="38"/>
                    </a:lnTo>
                    <a:lnTo>
                      <a:pt x="22" y="45"/>
                    </a:lnTo>
                    <a:lnTo>
                      <a:pt x="20" y="50"/>
                    </a:lnTo>
                    <a:lnTo>
                      <a:pt x="17" y="53"/>
                    </a:lnTo>
                    <a:lnTo>
                      <a:pt x="15" y="58"/>
                    </a:lnTo>
                    <a:lnTo>
                      <a:pt x="13" y="61"/>
                    </a:lnTo>
                    <a:lnTo>
                      <a:pt x="9" y="66"/>
                    </a:lnTo>
                    <a:lnTo>
                      <a:pt x="2" y="81"/>
                    </a:lnTo>
                    <a:lnTo>
                      <a:pt x="0" y="87"/>
                    </a:lnTo>
                    <a:lnTo>
                      <a:pt x="14" y="9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>
                  <a:latin typeface="Helvetica" panose="020B0500000000000000" pitchFamily="34" charset="0"/>
                </a:endParaRPr>
              </a:p>
            </p:txBody>
          </p:sp>
        </p:grpSp>
        <p:sp>
          <p:nvSpPr>
            <p:cNvPr id="98" name="Rectangle 40"/>
            <p:cNvSpPr>
              <a:spLocks noChangeArrowheads="1"/>
            </p:cNvSpPr>
            <p:nvPr/>
          </p:nvSpPr>
          <p:spPr bwMode="auto">
            <a:xfrm>
              <a:off x="3726" y="1409"/>
              <a:ext cx="578" cy="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99" name="Text Box 41"/>
            <p:cNvSpPr txBox="1">
              <a:spLocks noChangeArrowheads="1"/>
            </p:cNvSpPr>
            <p:nvPr/>
          </p:nvSpPr>
          <p:spPr bwMode="auto">
            <a:xfrm>
              <a:off x="4051" y="1687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h</a:t>
              </a:r>
              <a:r>
                <a:rPr lang="en-US" sz="1400">
                  <a:solidFill>
                    <a:srgbClr val="CC0000"/>
                  </a:solidFill>
                  <a:latin typeface="Helvetica" panose="020B0500000000000000" pitchFamily="34" charset="0"/>
                  <a:cs typeface="Times New Roman" pitchFamily="18" charset="0"/>
                </a:rPr>
                <a:t>v</a:t>
              </a:r>
              <a:endParaRPr lang="en-US" sz="1400" i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endParaRPr>
            </a:p>
          </p:txBody>
        </p:sp>
        <p:sp>
          <p:nvSpPr>
            <p:cNvPr id="100" name="Line 42"/>
            <p:cNvSpPr>
              <a:spLocks noChangeShapeType="1"/>
            </p:cNvSpPr>
            <p:nvPr/>
          </p:nvSpPr>
          <p:spPr bwMode="auto">
            <a:xfrm>
              <a:off x="4247" y="2021"/>
              <a:ext cx="7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101" name="Rectangle 43"/>
            <p:cNvSpPr>
              <a:spLocks noChangeArrowheads="1"/>
            </p:cNvSpPr>
            <p:nvPr/>
          </p:nvSpPr>
          <p:spPr bwMode="auto">
            <a:xfrm>
              <a:off x="4231" y="1825"/>
              <a:ext cx="9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accent2"/>
                  </a:solidFill>
                  <a:latin typeface="Helvetica" panose="020B0500000000000000" pitchFamily="34" charset="0"/>
                </a:rPr>
                <a:t> </a:t>
              </a:r>
              <a:r>
                <a:rPr lang="en-US" sz="1400" i="0">
                  <a:solidFill>
                    <a:srgbClr val="000099"/>
                  </a:solidFill>
                  <a:latin typeface="Helvetica" panose="020B0500000000000000" pitchFamily="34" charset="0"/>
                  <a:cs typeface="Times New Roman" pitchFamily="18" charset="0"/>
                </a:rPr>
                <a:t>carrier extraction</a:t>
              </a:r>
            </a:p>
          </p:txBody>
        </p:sp>
        <p:sp>
          <p:nvSpPr>
            <p:cNvPr id="102" name="Rectangle 44"/>
            <p:cNvSpPr>
              <a:spLocks noChangeArrowheads="1"/>
            </p:cNvSpPr>
            <p:nvPr/>
          </p:nvSpPr>
          <p:spPr bwMode="auto">
            <a:xfrm>
              <a:off x="1985" y="896"/>
              <a:ext cx="575" cy="782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rnd">
                  <a:solidFill>
                    <a:srgbClr val="000000"/>
                  </a:solidFill>
                  <a:prstDash val="sysDot"/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1400" i="0">
                <a:solidFill>
                  <a:schemeClr val="tx1"/>
                </a:solidFill>
                <a:latin typeface="Helvetica" panose="020B0500000000000000" pitchFamily="34" charset="0"/>
              </a:endParaRPr>
            </a:p>
          </p:txBody>
        </p:sp>
        <p:sp>
          <p:nvSpPr>
            <p:cNvPr id="103" name="Line 45"/>
            <p:cNvSpPr>
              <a:spLocks noChangeShapeType="1"/>
            </p:cNvSpPr>
            <p:nvPr/>
          </p:nvSpPr>
          <p:spPr bwMode="auto">
            <a:xfrm>
              <a:off x="1919" y="1354"/>
              <a:ext cx="7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104" name="Rectangle 46"/>
            <p:cNvSpPr>
              <a:spLocks noChangeArrowheads="1"/>
            </p:cNvSpPr>
            <p:nvPr/>
          </p:nvSpPr>
          <p:spPr bwMode="auto">
            <a:xfrm>
              <a:off x="3143" y="1239"/>
              <a:ext cx="576" cy="782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105" name="Line 47"/>
            <p:cNvSpPr>
              <a:spLocks noChangeShapeType="1"/>
            </p:cNvSpPr>
            <p:nvPr/>
          </p:nvSpPr>
          <p:spPr bwMode="auto">
            <a:xfrm>
              <a:off x="3081" y="1687"/>
              <a:ext cx="7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Helvetica" panose="020B0500000000000000" pitchFamily="34" charset="0"/>
              </a:endParaRPr>
            </a:p>
          </p:txBody>
        </p:sp>
        <p:sp>
          <p:nvSpPr>
            <p:cNvPr id="106" name="Text Box 48"/>
            <p:cNvSpPr txBox="1">
              <a:spLocks noChangeArrowheads="1"/>
            </p:cNvSpPr>
            <p:nvPr/>
          </p:nvSpPr>
          <p:spPr bwMode="auto">
            <a:xfrm>
              <a:off x="1293" y="1553"/>
              <a:ext cx="7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active region</a:t>
              </a:r>
            </a:p>
          </p:txBody>
        </p:sp>
        <p:sp>
          <p:nvSpPr>
            <p:cNvPr id="107" name="Rectangle 49"/>
            <p:cNvSpPr>
              <a:spLocks noChangeArrowheads="1"/>
            </p:cNvSpPr>
            <p:nvPr/>
          </p:nvSpPr>
          <p:spPr bwMode="auto">
            <a:xfrm>
              <a:off x="2458" y="1866"/>
              <a:ext cx="7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active region</a:t>
              </a:r>
            </a:p>
          </p:txBody>
        </p:sp>
        <p:sp>
          <p:nvSpPr>
            <p:cNvPr id="108" name="Rectangle 50"/>
            <p:cNvSpPr>
              <a:spLocks noChangeArrowheads="1"/>
            </p:cNvSpPr>
            <p:nvPr/>
          </p:nvSpPr>
          <p:spPr bwMode="auto">
            <a:xfrm>
              <a:off x="3634" y="2179"/>
              <a:ext cx="7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active region</a:t>
              </a:r>
            </a:p>
          </p:txBody>
        </p:sp>
        <p:sp>
          <p:nvSpPr>
            <p:cNvPr id="109" name="Text Box 51"/>
            <p:cNvSpPr txBox="1">
              <a:spLocks noChangeArrowheads="1"/>
            </p:cNvSpPr>
            <p:nvPr/>
          </p:nvSpPr>
          <p:spPr bwMode="auto">
            <a:xfrm>
              <a:off x="3085" y="1455"/>
              <a:ext cx="6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</a:rPr>
                <a:t> </a:t>
              </a:r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interband</a:t>
              </a:r>
            </a:p>
          </p:txBody>
        </p:sp>
        <p:sp>
          <p:nvSpPr>
            <p:cNvPr id="110" name="Text Box 52"/>
            <p:cNvSpPr txBox="1">
              <a:spLocks noChangeArrowheads="1"/>
            </p:cNvSpPr>
            <p:nvPr/>
          </p:nvSpPr>
          <p:spPr bwMode="auto">
            <a:xfrm>
              <a:off x="3085" y="1671"/>
              <a:ext cx="60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400" i="0" dirty="0">
                  <a:solidFill>
                    <a:schemeClr val="tx1"/>
                  </a:solidFill>
                  <a:latin typeface="Helvetica" panose="020B0500000000000000" pitchFamily="34" charset="0"/>
                </a:rPr>
                <a:t> </a:t>
              </a:r>
              <a:r>
                <a:rPr lang="en-US" sz="1400" i="0" dirty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tunneling</a:t>
              </a:r>
            </a:p>
          </p:txBody>
        </p:sp>
        <p:sp>
          <p:nvSpPr>
            <p:cNvPr id="111" name="Rectangle 53"/>
            <p:cNvSpPr>
              <a:spLocks noChangeArrowheads="1"/>
            </p:cNvSpPr>
            <p:nvPr/>
          </p:nvSpPr>
          <p:spPr bwMode="auto">
            <a:xfrm>
              <a:off x="1928" y="1141"/>
              <a:ext cx="61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</a:rPr>
                <a:t> </a:t>
              </a:r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interband</a:t>
              </a:r>
            </a:p>
          </p:txBody>
        </p:sp>
        <p:sp>
          <p:nvSpPr>
            <p:cNvPr id="112" name="Rectangle 54"/>
            <p:cNvSpPr>
              <a:spLocks noChangeArrowheads="1"/>
            </p:cNvSpPr>
            <p:nvPr/>
          </p:nvSpPr>
          <p:spPr bwMode="auto">
            <a:xfrm>
              <a:off x="1928" y="1343"/>
              <a:ext cx="60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</a:rPr>
                <a:t> </a:t>
              </a:r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tunneling</a:t>
              </a:r>
            </a:p>
          </p:txBody>
        </p:sp>
        <p:sp>
          <p:nvSpPr>
            <p:cNvPr id="113" name="Rectangle 55"/>
            <p:cNvSpPr>
              <a:spLocks noChangeArrowheads="1"/>
            </p:cNvSpPr>
            <p:nvPr/>
          </p:nvSpPr>
          <p:spPr bwMode="auto">
            <a:xfrm>
              <a:off x="1934" y="743"/>
              <a:ext cx="83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(Type-II QWs)</a:t>
              </a:r>
            </a:p>
          </p:txBody>
        </p:sp>
        <p:sp>
          <p:nvSpPr>
            <p:cNvPr id="114" name="Rectangle 56"/>
            <p:cNvSpPr>
              <a:spLocks noChangeArrowheads="1"/>
            </p:cNvSpPr>
            <p:nvPr/>
          </p:nvSpPr>
          <p:spPr bwMode="auto">
            <a:xfrm>
              <a:off x="3099" y="1069"/>
              <a:ext cx="83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i="0" dirty="0">
                  <a:solidFill>
                    <a:schemeClr val="tx1"/>
                  </a:solidFill>
                  <a:latin typeface="Helvetica" panose="020B0500000000000000" pitchFamily="34" charset="0"/>
                  <a:cs typeface="Times New Roman" pitchFamily="18" charset="0"/>
                </a:rPr>
                <a:t>(Type-II QWs)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8</a:t>
            </a:fld>
            <a:r>
              <a:rPr lang="en-US" dirty="0"/>
              <a:t>/52</a:t>
            </a:r>
          </a:p>
        </p:txBody>
      </p:sp>
    </p:spTree>
    <p:extLst>
      <p:ext uri="{BB962C8B-B14F-4D97-AF65-F5344CB8AC3E}">
        <p14:creationId xmlns:p14="http://schemas.microsoft.com/office/powerpoint/2010/main" val="340138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-2464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solidFill>
                  <a:srgbClr val="00589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Interband cascade IR photodetectors  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57200" y="1418074"/>
            <a:ext cx="8229600" cy="2783218"/>
            <a:chOff x="66675" y="1222375"/>
            <a:chExt cx="8392075" cy="2783219"/>
          </a:xfrm>
        </p:grpSpPr>
        <p:grpSp>
          <p:nvGrpSpPr>
            <p:cNvPr id="7" name="Group 1"/>
            <p:cNvGrpSpPr>
              <a:grpSpLocks/>
            </p:cNvGrpSpPr>
            <p:nvPr/>
          </p:nvGrpSpPr>
          <p:grpSpPr bwMode="auto">
            <a:xfrm>
              <a:off x="1093788" y="1222375"/>
              <a:ext cx="7200423" cy="2783219"/>
              <a:chOff x="1065213" y="1289050"/>
              <a:chExt cx="7200423" cy="2783219"/>
            </a:xfrm>
          </p:grpSpPr>
          <p:sp>
            <p:nvSpPr>
              <p:cNvPr id="15" name="Rectangle 96"/>
              <p:cNvSpPr>
                <a:spLocks noChangeArrowheads="1"/>
              </p:cNvSpPr>
              <p:nvPr/>
            </p:nvSpPr>
            <p:spPr bwMode="auto">
              <a:xfrm>
                <a:off x="5446935" y="1635199"/>
                <a:ext cx="685831" cy="990872"/>
              </a:xfrm>
              <a:prstGeom prst="rect">
                <a:avLst/>
              </a:prstGeom>
              <a:gradFill rotWithShape="1">
                <a:gsLst>
                  <a:gs pos="0">
                    <a:srgbClr val="CC99FF">
                      <a:alpha val="46999"/>
                    </a:srgbClr>
                  </a:gs>
                  <a:gs pos="100000">
                    <a:srgbClr val="CE9EFF"/>
                  </a:gs>
                </a:gsLst>
                <a:lin ang="5400000" scaled="1"/>
              </a:gradFill>
              <a:ln w="9525">
                <a:solidFill>
                  <a:srgbClr val="99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16" name="Rectangle 95"/>
              <p:cNvSpPr>
                <a:spLocks noChangeArrowheads="1"/>
              </p:cNvSpPr>
              <p:nvPr/>
            </p:nvSpPr>
            <p:spPr bwMode="auto">
              <a:xfrm>
                <a:off x="3008426" y="1635199"/>
                <a:ext cx="685831" cy="990872"/>
              </a:xfrm>
              <a:prstGeom prst="rect">
                <a:avLst/>
              </a:prstGeom>
              <a:gradFill rotWithShape="1">
                <a:gsLst>
                  <a:gs pos="0">
                    <a:srgbClr val="CC99FF">
                      <a:alpha val="46999"/>
                    </a:srgbClr>
                  </a:gs>
                  <a:gs pos="100000">
                    <a:srgbClr val="CE9EFF"/>
                  </a:gs>
                </a:gsLst>
                <a:lin ang="5400000" scaled="1"/>
              </a:gradFill>
              <a:ln w="9525">
                <a:solidFill>
                  <a:srgbClr val="99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17" name="Line 77"/>
              <p:cNvSpPr>
                <a:spLocks noChangeShapeType="1"/>
              </p:cNvSpPr>
              <p:nvPr/>
            </p:nvSpPr>
            <p:spPr bwMode="auto">
              <a:xfrm flipH="1">
                <a:off x="6971004" y="2244966"/>
                <a:ext cx="914441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18" name="Line 78"/>
              <p:cNvSpPr>
                <a:spLocks noChangeShapeType="1"/>
              </p:cNvSpPr>
              <p:nvPr/>
            </p:nvSpPr>
            <p:spPr bwMode="auto">
              <a:xfrm flipH="1">
                <a:off x="4532495" y="2244966"/>
                <a:ext cx="914441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19" name="Line 76"/>
              <p:cNvSpPr>
                <a:spLocks noChangeShapeType="1"/>
              </p:cNvSpPr>
              <p:nvPr/>
            </p:nvSpPr>
            <p:spPr bwMode="auto">
              <a:xfrm flipH="1">
                <a:off x="2093985" y="2244966"/>
                <a:ext cx="914441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0" name="AutoShape 92"/>
              <p:cNvSpPr>
                <a:spLocks noChangeArrowheads="1"/>
              </p:cNvSpPr>
              <p:nvPr/>
            </p:nvSpPr>
            <p:spPr bwMode="auto">
              <a:xfrm>
                <a:off x="4837308" y="2244966"/>
                <a:ext cx="304814" cy="474794"/>
              </a:xfrm>
              <a:prstGeom prst="upArrow">
                <a:avLst>
                  <a:gd name="adj1" fmla="val 50000"/>
                  <a:gd name="adj2" fmla="val 38927"/>
                </a:avLst>
              </a:prstGeom>
              <a:solidFill>
                <a:srgbClr val="99CC00"/>
              </a:solidFill>
              <a:ln w="9525">
                <a:solidFill>
                  <a:srgbClr val="99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1" name="AutoShape 93"/>
              <p:cNvSpPr>
                <a:spLocks noChangeArrowheads="1"/>
              </p:cNvSpPr>
              <p:nvPr/>
            </p:nvSpPr>
            <p:spPr bwMode="auto">
              <a:xfrm>
                <a:off x="7275818" y="2244966"/>
                <a:ext cx="304814" cy="474794"/>
              </a:xfrm>
              <a:prstGeom prst="upArrow">
                <a:avLst>
                  <a:gd name="adj1" fmla="val 50000"/>
                  <a:gd name="adj2" fmla="val 38927"/>
                </a:avLst>
              </a:prstGeom>
              <a:solidFill>
                <a:srgbClr val="99CC00"/>
              </a:solidFill>
              <a:ln w="9525">
                <a:solidFill>
                  <a:srgbClr val="99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2" name="AutoShape 91"/>
              <p:cNvSpPr>
                <a:spLocks noChangeArrowheads="1"/>
              </p:cNvSpPr>
              <p:nvPr/>
            </p:nvSpPr>
            <p:spPr bwMode="auto">
              <a:xfrm>
                <a:off x="2398799" y="2244966"/>
                <a:ext cx="304814" cy="474794"/>
              </a:xfrm>
              <a:prstGeom prst="upArrow">
                <a:avLst>
                  <a:gd name="adj1" fmla="val 50000"/>
                  <a:gd name="adj2" fmla="val 38927"/>
                </a:avLst>
              </a:prstGeom>
              <a:solidFill>
                <a:srgbClr val="99CC00"/>
              </a:solidFill>
              <a:ln w="9525">
                <a:solidFill>
                  <a:srgbClr val="99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3" name="Line 75"/>
              <p:cNvSpPr>
                <a:spLocks noChangeShapeType="1"/>
              </p:cNvSpPr>
              <p:nvPr/>
            </p:nvSpPr>
            <p:spPr bwMode="auto">
              <a:xfrm flipH="1">
                <a:off x="4532495" y="2727699"/>
                <a:ext cx="9144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4" name="Line 74"/>
              <p:cNvSpPr>
                <a:spLocks noChangeShapeType="1"/>
              </p:cNvSpPr>
              <p:nvPr/>
            </p:nvSpPr>
            <p:spPr bwMode="auto">
              <a:xfrm flipH="1">
                <a:off x="6971004" y="2727699"/>
                <a:ext cx="9144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5" name="Line 73"/>
              <p:cNvSpPr>
                <a:spLocks noChangeShapeType="1"/>
              </p:cNvSpPr>
              <p:nvPr/>
            </p:nvSpPr>
            <p:spPr bwMode="auto">
              <a:xfrm flipH="1">
                <a:off x="2093985" y="2727699"/>
                <a:ext cx="9144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26" name="Rectangle 178"/>
              <p:cNvSpPr>
                <a:spLocks noChangeArrowheads="1"/>
              </p:cNvSpPr>
              <p:nvPr/>
            </p:nvSpPr>
            <p:spPr bwMode="auto">
              <a:xfrm>
                <a:off x="7809242" y="2027420"/>
                <a:ext cx="45639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2300" baseline="-2500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27" name="Rectangle 179"/>
              <p:cNvSpPr>
                <a:spLocks noChangeArrowheads="1"/>
              </p:cNvSpPr>
              <p:nvPr/>
            </p:nvSpPr>
            <p:spPr bwMode="auto">
              <a:xfrm>
                <a:off x="7809242" y="2560966"/>
                <a:ext cx="45639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  <a:r>
                  <a:rPr lang="en-US" sz="2300" baseline="-2500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</a:t>
                </a:r>
              </a:p>
            </p:txBody>
          </p:sp>
          <p:sp>
            <p:nvSpPr>
              <p:cNvPr id="28" name="Text Box 50"/>
              <p:cNvSpPr txBox="1">
                <a:spLocks noChangeArrowheads="1"/>
              </p:cNvSpPr>
              <p:nvPr/>
            </p:nvSpPr>
            <p:spPr bwMode="auto">
              <a:xfrm>
                <a:off x="6847173" y="2254494"/>
                <a:ext cx="58105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b="1" i="0">
                    <a:latin typeface="Helvetica" panose="020B0500000000000000" pitchFamily="34" charset="0"/>
                  </a:rPr>
                  <a:t>hv</a:t>
                </a:r>
                <a:endParaRPr lang="en-US" b="1" i="0" baseline="-25000">
                  <a:latin typeface="Helvetica" panose="020B0500000000000000" pitchFamily="34" charset="0"/>
                </a:endParaRPr>
              </a:p>
            </p:txBody>
          </p:sp>
          <p:grpSp>
            <p:nvGrpSpPr>
              <p:cNvPr id="29" name="Group 22"/>
              <p:cNvGrpSpPr>
                <a:grpSpLocks/>
              </p:cNvGrpSpPr>
              <p:nvPr/>
            </p:nvGrpSpPr>
            <p:grpSpPr bwMode="auto">
              <a:xfrm>
                <a:off x="7171038" y="2559378"/>
                <a:ext cx="562000" cy="61930"/>
                <a:chOff x="4368" y="432"/>
                <a:chExt cx="192" cy="48"/>
              </a:xfrm>
            </p:grpSpPr>
            <p:sp>
              <p:nvSpPr>
                <p:cNvPr id="84" name="Freeform 23"/>
                <p:cNvSpPr>
                  <a:spLocks/>
                </p:cNvSpPr>
                <p:nvPr/>
              </p:nvSpPr>
              <p:spPr bwMode="auto">
                <a:xfrm>
                  <a:off x="4368" y="432"/>
                  <a:ext cx="144" cy="48"/>
                </a:xfrm>
                <a:custGeom>
                  <a:avLst/>
                  <a:gdLst>
                    <a:gd name="T0" fmla="*/ 0 w 144"/>
                    <a:gd name="T1" fmla="*/ 48 h 48"/>
                    <a:gd name="T2" fmla="*/ 48 w 144"/>
                    <a:gd name="T3" fmla="*/ 0 h 48"/>
                    <a:gd name="T4" fmla="*/ 96 w 144"/>
                    <a:gd name="T5" fmla="*/ 48 h 48"/>
                    <a:gd name="T6" fmla="*/ 144 w 144"/>
                    <a:gd name="T7" fmla="*/ 0 h 4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48"/>
                    <a:gd name="T14" fmla="*/ 144 w 144"/>
                    <a:gd name="T15" fmla="*/ 48 h 4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48"/>
                      </a:cubicBezTo>
                      <a:cubicBezTo>
                        <a:pt x="112" y="48"/>
                        <a:pt x="136" y="8"/>
                        <a:pt x="144" y="0"/>
                      </a:cubicBezTo>
                    </a:path>
                  </a:pathLst>
                </a:custGeom>
                <a:solidFill>
                  <a:srgbClr val="FF0000"/>
                </a:solidFill>
                <a:ln w="1905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85" name="Line 24"/>
                <p:cNvSpPr>
                  <a:spLocks noChangeShapeType="1"/>
                </p:cNvSpPr>
                <p:nvPr/>
              </p:nvSpPr>
              <p:spPr bwMode="auto">
                <a:xfrm>
                  <a:off x="4512" y="4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30" name="Line 309"/>
              <p:cNvSpPr>
                <a:spLocks noChangeShapeType="1"/>
              </p:cNvSpPr>
              <p:nvPr/>
            </p:nvSpPr>
            <p:spPr bwMode="auto">
              <a:xfrm flipV="1">
                <a:off x="7809422" y="1406525"/>
                <a:ext cx="0" cy="457200"/>
              </a:xfrm>
              <a:prstGeom prst="line">
                <a:avLst/>
              </a:prstGeom>
              <a:ln>
                <a:headEnd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ln w="28575">
                    <a:solidFill>
                      <a:schemeClr val="tx1"/>
                    </a:solidFill>
                  </a:ln>
                  <a:latin typeface="Helvetica" panose="020B0500000000000000" pitchFamily="34" charset="0"/>
                </a:endParaRPr>
              </a:p>
            </p:txBody>
          </p:sp>
          <p:sp>
            <p:nvSpPr>
              <p:cNvPr id="31" name="Text Box 312"/>
              <p:cNvSpPr txBox="1">
                <a:spLocks noChangeArrowheads="1"/>
              </p:cNvSpPr>
              <p:nvPr/>
            </p:nvSpPr>
            <p:spPr bwMode="auto">
              <a:xfrm>
                <a:off x="7428225" y="1330315"/>
                <a:ext cx="38937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200" i="0">
                    <a:solidFill>
                      <a:srgbClr val="FF0000"/>
                    </a:solidFill>
                    <a:latin typeface="Helvetica" panose="020B0500000000000000" pitchFamily="34" charset="0"/>
                  </a:rPr>
                  <a:t> </a:t>
                </a:r>
                <a:r>
                  <a:rPr lang="en-US" b="1" i="0">
                    <a:solidFill>
                      <a:srgbClr val="FF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32" name="Text Box 319"/>
              <p:cNvSpPr txBox="1">
                <a:spLocks noChangeArrowheads="1"/>
              </p:cNvSpPr>
              <p:nvPr/>
            </p:nvSpPr>
            <p:spPr bwMode="auto">
              <a:xfrm>
                <a:off x="4684901" y="1921027"/>
                <a:ext cx="420707" cy="396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i="0">
                    <a:solidFill>
                      <a:srgbClr val="0033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33" name="TextBox 284"/>
              <p:cNvSpPr txBox="1">
                <a:spLocks noChangeArrowheads="1"/>
              </p:cNvSpPr>
              <p:nvPr/>
            </p:nvSpPr>
            <p:spPr bwMode="auto">
              <a:xfrm>
                <a:off x="2870437" y="2740850"/>
                <a:ext cx="966405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lnSpc>
                    <a:spcPts val="1100"/>
                  </a:lnSpc>
                </a:pPr>
                <a:r>
                  <a:rPr lang="en-US" sz="1300" b="1" i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interband</a:t>
                </a:r>
              </a:p>
              <a:p>
                <a:pPr eaLnBrk="1" hangingPunct="1">
                  <a:lnSpc>
                    <a:spcPts val="1100"/>
                  </a:lnSpc>
                </a:pPr>
                <a:r>
                  <a:rPr lang="en-US" sz="1300" b="1" i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tunneling</a:t>
                </a:r>
              </a:p>
            </p:txBody>
          </p:sp>
          <p:sp>
            <p:nvSpPr>
              <p:cNvPr id="34" name="TextBox 97"/>
              <p:cNvSpPr txBox="1">
                <a:spLocks noChangeArrowheads="1"/>
              </p:cNvSpPr>
              <p:nvPr/>
            </p:nvSpPr>
            <p:spPr bwMode="auto">
              <a:xfrm>
                <a:off x="4498087" y="1579618"/>
                <a:ext cx="964771" cy="502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lnSpc>
                    <a:spcPts val="1600"/>
                  </a:lnSpc>
                </a:pPr>
                <a:r>
                  <a:rPr lang="en-US" sz="1500" i="0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SL</a:t>
                </a:r>
              </a:p>
              <a:p>
                <a:pPr algn="ctr" eaLnBrk="1" hangingPunct="1">
                  <a:lnSpc>
                    <a:spcPts val="1600"/>
                  </a:lnSpc>
                </a:pPr>
                <a:r>
                  <a:rPr lang="en-US" sz="1500" i="0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absorber</a:t>
                </a:r>
              </a:p>
            </p:txBody>
          </p:sp>
          <p:sp>
            <p:nvSpPr>
              <p:cNvPr id="35" name="TextBox 98"/>
              <p:cNvSpPr txBox="1">
                <a:spLocks noChangeArrowheads="1"/>
              </p:cNvSpPr>
              <p:nvPr/>
            </p:nvSpPr>
            <p:spPr bwMode="auto">
              <a:xfrm>
                <a:off x="1193833" y="1799790"/>
                <a:ext cx="9941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</a:pPr>
                <a:r>
                  <a:rPr lang="en-US" sz="1300" b="1" i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intraband</a:t>
                </a:r>
              </a:p>
              <a:p>
                <a:pPr eaLnBrk="1" hangingPunct="1">
                  <a:lnSpc>
                    <a:spcPts val="1200"/>
                  </a:lnSpc>
                </a:pPr>
                <a:r>
                  <a:rPr lang="en-US" sz="1300" b="1" i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relaxation</a:t>
                </a:r>
              </a:p>
            </p:txBody>
          </p:sp>
          <p:sp>
            <p:nvSpPr>
              <p:cNvPr id="36" name="Line 20"/>
              <p:cNvSpPr>
                <a:spLocks noChangeShapeType="1"/>
              </p:cNvSpPr>
              <p:nvPr/>
            </p:nvSpPr>
            <p:spPr bwMode="auto">
              <a:xfrm flipH="1">
                <a:off x="1484358" y="2254494"/>
                <a:ext cx="381017" cy="22866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37" name="TextBox 98"/>
              <p:cNvSpPr txBox="1">
                <a:spLocks noChangeArrowheads="1"/>
              </p:cNvSpPr>
              <p:nvPr/>
            </p:nvSpPr>
            <p:spPr bwMode="auto">
              <a:xfrm>
                <a:off x="3663028" y="1794766"/>
                <a:ext cx="99419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</a:pPr>
                <a:r>
                  <a:rPr lang="en-US" sz="1300" b="1" i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intraband</a:t>
                </a:r>
              </a:p>
              <a:p>
                <a:pPr eaLnBrk="1" hangingPunct="1">
                  <a:lnSpc>
                    <a:spcPts val="1200"/>
                  </a:lnSpc>
                </a:pPr>
                <a:r>
                  <a:rPr lang="en-US" sz="1300" b="1" i="0">
                    <a:solidFill>
                      <a:srgbClr val="C0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relaxation</a:t>
                </a:r>
              </a:p>
            </p:txBody>
          </p:sp>
          <p:sp>
            <p:nvSpPr>
              <p:cNvPr id="38" name="Line 20"/>
              <p:cNvSpPr>
                <a:spLocks noChangeShapeType="1"/>
              </p:cNvSpPr>
              <p:nvPr/>
            </p:nvSpPr>
            <p:spPr bwMode="auto">
              <a:xfrm flipH="1">
                <a:off x="2932223" y="2711819"/>
                <a:ext cx="762034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39" name="Text Box 50"/>
              <p:cNvSpPr txBox="1">
                <a:spLocks noChangeArrowheads="1"/>
              </p:cNvSpPr>
              <p:nvPr/>
            </p:nvSpPr>
            <p:spPr bwMode="auto">
              <a:xfrm>
                <a:off x="2008259" y="2254494"/>
                <a:ext cx="54294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b="1" i="0" dirty="0">
                    <a:latin typeface="Helvetica" panose="020B0500000000000000" pitchFamily="34" charset="0"/>
                  </a:rPr>
                  <a:t>h</a:t>
                </a:r>
                <a:r>
                  <a:rPr lang="el-GR" b="1" i="0" dirty="0">
                    <a:latin typeface="Helvetica" panose="020B0500000000000000" pitchFamily="34" charset="0"/>
                  </a:rPr>
                  <a:t>ν</a:t>
                </a:r>
                <a:endParaRPr lang="en-US" b="1" i="0" baseline="-25000" dirty="0">
                  <a:latin typeface="Helvetica" panose="020B0500000000000000" pitchFamily="34" charset="0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 flipH="1">
                <a:off x="3922868" y="2254494"/>
                <a:ext cx="381017" cy="22866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grpSp>
            <p:nvGrpSpPr>
              <p:cNvPr id="41" name="Group 22"/>
              <p:cNvGrpSpPr>
                <a:grpSpLocks/>
              </p:cNvGrpSpPr>
              <p:nvPr/>
            </p:nvGrpSpPr>
            <p:grpSpPr bwMode="auto">
              <a:xfrm>
                <a:off x="2294019" y="2559378"/>
                <a:ext cx="562000" cy="61930"/>
                <a:chOff x="4368" y="432"/>
                <a:chExt cx="192" cy="48"/>
              </a:xfrm>
            </p:grpSpPr>
            <p:sp>
              <p:nvSpPr>
                <p:cNvPr id="82" name="Freeform 23"/>
                <p:cNvSpPr>
                  <a:spLocks/>
                </p:cNvSpPr>
                <p:nvPr/>
              </p:nvSpPr>
              <p:spPr bwMode="auto">
                <a:xfrm>
                  <a:off x="4368" y="432"/>
                  <a:ext cx="144" cy="48"/>
                </a:xfrm>
                <a:custGeom>
                  <a:avLst/>
                  <a:gdLst>
                    <a:gd name="T0" fmla="*/ 0 w 144"/>
                    <a:gd name="T1" fmla="*/ 48 h 48"/>
                    <a:gd name="T2" fmla="*/ 48 w 144"/>
                    <a:gd name="T3" fmla="*/ 0 h 48"/>
                    <a:gd name="T4" fmla="*/ 96 w 144"/>
                    <a:gd name="T5" fmla="*/ 48 h 48"/>
                    <a:gd name="T6" fmla="*/ 144 w 144"/>
                    <a:gd name="T7" fmla="*/ 0 h 4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48"/>
                    <a:gd name="T14" fmla="*/ 144 w 144"/>
                    <a:gd name="T15" fmla="*/ 48 h 4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48"/>
                      </a:cubicBezTo>
                      <a:cubicBezTo>
                        <a:pt x="112" y="48"/>
                        <a:pt x="136" y="8"/>
                        <a:pt x="144" y="0"/>
                      </a:cubicBezTo>
                    </a:path>
                  </a:pathLst>
                </a:custGeom>
                <a:solidFill>
                  <a:srgbClr val="FF0000"/>
                </a:solidFill>
                <a:ln w="1905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83" name="Line 24"/>
                <p:cNvSpPr>
                  <a:spLocks noChangeShapeType="1"/>
                </p:cNvSpPr>
                <p:nvPr/>
              </p:nvSpPr>
              <p:spPr bwMode="auto">
                <a:xfrm>
                  <a:off x="4512" y="4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42" name="TextBox 139"/>
              <p:cNvSpPr txBox="1">
                <a:spLocks noChangeArrowheads="1"/>
              </p:cNvSpPr>
              <p:nvPr/>
            </p:nvSpPr>
            <p:spPr bwMode="auto">
              <a:xfrm>
                <a:off x="2932223" y="1673299"/>
                <a:ext cx="8287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lnSpc>
                    <a:spcPts val="1200"/>
                  </a:lnSpc>
                </a:pPr>
                <a:r>
                  <a:rPr lang="en-US" sz="1200" b="1" i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QWs </a:t>
                </a:r>
              </a:p>
              <a:p>
                <a:pPr algn="ctr" eaLnBrk="1" hangingPunct="1">
                  <a:lnSpc>
                    <a:spcPts val="1200"/>
                  </a:lnSpc>
                </a:pPr>
                <a:r>
                  <a:rPr lang="en-US" sz="1200" b="1" i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with</a:t>
                </a:r>
              </a:p>
              <a:p>
                <a:pPr algn="ctr" eaLnBrk="1" hangingPunct="1">
                  <a:lnSpc>
                    <a:spcPts val="1200"/>
                  </a:lnSpc>
                </a:pPr>
                <a:r>
                  <a:rPr lang="en-US" sz="1200" b="1" i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type-II </a:t>
                </a:r>
              </a:p>
              <a:p>
                <a:pPr algn="ctr" eaLnBrk="1" hangingPunct="1">
                  <a:lnSpc>
                    <a:spcPts val="1200"/>
                  </a:lnSpc>
                </a:pPr>
                <a:r>
                  <a:rPr lang="en-US" sz="1200" b="1" i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hetero-interface</a:t>
                </a:r>
              </a:p>
              <a:p>
                <a:pPr eaLnBrk="1" hangingPunct="1"/>
                <a:endParaRPr lang="en-US" sz="1200" b="1" i="0">
                  <a:latin typeface="Helvetica" panose="020B0500000000000000" pitchFamily="34" charset="0"/>
                  <a:cs typeface="Times New Roman" pitchFamily="18" charset="0"/>
                </a:endParaRPr>
              </a:p>
            </p:txBody>
          </p:sp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 flipH="1">
                <a:off x="5370732" y="2711819"/>
                <a:ext cx="762034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44" name="Text Box 50"/>
              <p:cNvSpPr txBox="1">
                <a:spLocks noChangeArrowheads="1"/>
              </p:cNvSpPr>
              <p:nvPr/>
            </p:nvSpPr>
            <p:spPr bwMode="auto">
              <a:xfrm>
                <a:off x="4427548" y="2254494"/>
                <a:ext cx="56217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b="1" i="0" dirty="0" err="1">
                    <a:latin typeface="Helvetica" panose="020B0500000000000000" pitchFamily="34" charset="0"/>
                  </a:rPr>
                  <a:t>hv</a:t>
                </a:r>
                <a:endParaRPr lang="en-US" b="1" i="0" baseline="-25000" dirty="0">
                  <a:latin typeface="Helvetica" panose="020B0500000000000000" pitchFamily="34" charset="0"/>
                </a:endParaRPr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 flipH="1">
                <a:off x="6361377" y="2254494"/>
                <a:ext cx="381017" cy="22866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grpSp>
            <p:nvGrpSpPr>
              <p:cNvPr id="46" name="Group 22"/>
              <p:cNvGrpSpPr>
                <a:grpSpLocks/>
              </p:cNvGrpSpPr>
              <p:nvPr/>
            </p:nvGrpSpPr>
            <p:grpSpPr bwMode="auto">
              <a:xfrm>
                <a:off x="4732528" y="2559378"/>
                <a:ext cx="562000" cy="61930"/>
                <a:chOff x="4368" y="432"/>
                <a:chExt cx="192" cy="48"/>
              </a:xfrm>
            </p:grpSpPr>
            <p:sp>
              <p:nvSpPr>
                <p:cNvPr id="80" name="Freeform 23"/>
                <p:cNvSpPr>
                  <a:spLocks/>
                </p:cNvSpPr>
                <p:nvPr/>
              </p:nvSpPr>
              <p:spPr bwMode="auto">
                <a:xfrm>
                  <a:off x="4368" y="432"/>
                  <a:ext cx="144" cy="48"/>
                </a:xfrm>
                <a:custGeom>
                  <a:avLst/>
                  <a:gdLst>
                    <a:gd name="T0" fmla="*/ 0 w 144"/>
                    <a:gd name="T1" fmla="*/ 48 h 48"/>
                    <a:gd name="T2" fmla="*/ 48 w 144"/>
                    <a:gd name="T3" fmla="*/ 0 h 48"/>
                    <a:gd name="T4" fmla="*/ 96 w 144"/>
                    <a:gd name="T5" fmla="*/ 48 h 48"/>
                    <a:gd name="T6" fmla="*/ 144 w 144"/>
                    <a:gd name="T7" fmla="*/ 0 h 4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48"/>
                    <a:gd name="T14" fmla="*/ 144 w 144"/>
                    <a:gd name="T15" fmla="*/ 48 h 4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48">
                      <a:moveTo>
                        <a:pt x="0" y="48"/>
                      </a:moveTo>
                      <a:cubicBezTo>
                        <a:pt x="16" y="24"/>
                        <a:pt x="32" y="0"/>
                        <a:pt x="48" y="0"/>
                      </a:cubicBezTo>
                      <a:cubicBezTo>
                        <a:pt x="64" y="0"/>
                        <a:pt x="80" y="48"/>
                        <a:pt x="96" y="48"/>
                      </a:cubicBezTo>
                      <a:cubicBezTo>
                        <a:pt x="112" y="48"/>
                        <a:pt x="136" y="8"/>
                        <a:pt x="144" y="0"/>
                      </a:cubicBezTo>
                    </a:path>
                  </a:pathLst>
                </a:custGeom>
                <a:solidFill>
                  <a:srgbClr val="FF0000"/>
                </a:solidFill>
                <a:ln w="1905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  <p:sp>
              <p:nvSpPr>
                <p:cNvPr id="81" name="Line 24"/>
                <p:cNvSpPr>
                  <a:spLocks noChangeShapeType="1"/>
                </p:cNvSpPr>
                <p:nvPr/>
              </p:nvSpPr>
              <p:spPr bwMode="auto">
                <a:xfrm>
                  <a:off x="4512" y="432"/>
                  <a:ext cx="4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Helvetica" panose="020B0500000000000000" pitchFamily="34" charset="0"/>
                  </a:endParaRPr>
                </a:p>
              </p:txBody>
            </p:sp>
          </p:grpSp>
          <p:sp>
            <p:nvSpPr>
              <p:cNvPr id="47" name="TextBox 63"/>
              <p:cNvSpPr txBox="1">
                <a:spLocks noChangeArrowheads="1"/>
              </p:cNvSpPr>
              <p:nvPr/>
            </p:nvSpPr>
            <p:spPr bwMode="auto">
              <a:xfrm>
                <a:off x="4780154" y="2981752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 dirty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(1)</a:t>
                </a:r>
              </a:p>
            </p:txBody>
          </p:sp>
          <p:sp>
            <p:nvSpPr>
              <p:cNvPr id="48" name="TextBox 64"/>
              <p:cNvSpPr txBox="1">
                <a:spLocks noChangeArrowheads="1"/>
              </p:cNvSpPr>
              <p:nvPr/>
            </p:nvSpPr>
            <p:spPr bwMode="auto">
              <a:xfrm>
                <a:off x="3899848" y="2984903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(2)</a:t>
                </a:r>
              </a:p>
            </p:txBody>
          </p:sp>
          <p:sp>
            <p:nvSpPr>
              <p:cNvPr id="49" name="TextBox 65"/>
              <p:cNvSpPr txBox="1">
                <a:spLocks noChangeArrowheads="1"/>
              </p:cNvSpPr>
              <p:nvPr/>
            </p:nvSpPr>
            <p:spPr bwMode="auto">
              <a:xfrm>
                <a:off x="3102204" y="2992139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(3)</a:t>
                </a:r>
              </a:p>
            </p:txBody>
          </p:sp>
          <p:sp>
            <p:nvSpPr>
              <p:cNvPr id="50" name="Text Box 319"/>
              <p:cNvSpPr txBox="1">
                <a:spLocks noChangeArrowheads="1"/>
              </p:cNvSpPr>
              <p:nvPr/>
            </p:nvSpPr>
            <p:spPr bwMode="auto">
              <a:xfrm>
                <a:off x="7123411" y="1921027"/>
                <a:ext cx="420707" cy="396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i="0">
                    <a:solidFill>
                      <a:srgbClr val="0033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51" name="Text Box 319"/>
              <p:cNvSpPr txBox="1">
                <a:spLocks noChangeArrowheads="1"/>
              </p:cNvSpPr>
              <p:nvPr/>
            </p:nvSpPr>
            <p:spPr bwMode="auto">
              <a:xfrm>
                <a:off x="2282907" y="1921027"/>
                <a:ext cx="420707" cy="396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i="0">
                    <a:solidFill>
                      <a:srgbClr val="0033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52" name="TextBox 98"/>
              <p:cNvSpPr txBox="1">
                <a:spLocks noChangeArrowheads="1"/>
              </p:cNvSpPr>
              <p:nvPr/>
            </p:nvSpPr>
            <p:spPr bwMode="auto">
              <a:xfrm>
                <a:off x="4532495" y="2749937"/>
                <a:ext cx="1092061" cy="297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lnSpc>
                    <a:spcPts val="1600"/>
                  </a:lnSpc>
                </a:pPr>
                <a:r>
                  <a:rPr lang="en-US" sz="1400" b="1" i="0" dirty="0">
                    <a:solidFill>
                      <a:srgbClr val="FF0000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excitation</a:t>
                </a:r>
              </a:p>
            </p:txBody>
          </p:sp>
          <p:sp>
            <p:nvSpPr>
              <p:cNvPr id="53" name="TextBox 97"/>
              <p:cNvSpPr txBox="1">
                <a:spLocks noChangeArrowheads="1"/>
              </p:cNvSpPr>
              <p:nvPr/>
            </p:nvSpPr>
            <p:spPr bwMode="auto">
              <a:xfrm>
                <a:off x="2071084" y="1558978"/>
                <a:ext cx="964771" cy="502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lnSpc>
                    <a:spcPts val="1600"/>
                  </a:lnSpc>
                </a:pPr>
                <a:r>
                  <a:rPr lang="en-US" sz="1500" i="0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SL</a:t>
                </a:r>
              </a:p>
              <a:p>
                <a:pPr algn="ctr" eaLnBrk="1" hangingPunct="1">
                  <a:lnSpc>
                    <a:spcPts val="1600"/>
                  </a:lnSpc>
                </a:pPr>
                <a:r>
                  <a:rPr lang="en-US" sz="1500" i="0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absorber</a:t>
                </a:r>
              </a:p>
            </p:txBody>
          </p:sp>
          <p:sp>
            <p:nvSpPr>
              <p:cNvPr id="54" name="Line 79"/>
              <p:cNvSpPr>
                <a:spLocks noChangeShapeType="1"/>
              </p:cNvSpPr>
              <p:nvPr/>
            </p:nvSpPr>
            <p:spPr bwMode="auto">
              <a:xfrm>
                <a:off x="1255747" y="2682831"/>
                <a:ext cx="0" cy="640052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55" name="Line 81"/>
              <p:cNvSpPr>
                <a:spLocks noChangeShapeType="1"/>
              </p:cNvSpPr>
              <p:nvPr/>
            </p:nvSpPr>
            <p:spPr bwMode="auto">
              <a:xfrm>
                <a:off x="2093985" y="2701856"/>
                <a:ext cx="0" cy="625448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56" name="Line 82"/>
              <p:cNvSpPr>
                <a:spLocks noChangeShapeType="1"/>
              </p:cNvSpPr>
              <p:nvPr/>
            </p:nvSpPr>
            <p:spPr bwMode="auto">
              <a:xfrm>
                <a:off x="3008426" y="1641549"/>
                <a:ext cx="0" cy="1156917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57" name="Line 83"/>
              <p:cNvSpPr>
                <a:spLocks noChangeShapeType="1"/>
              </p:cNvSpPr>
              <p:nvPr/>
            </p:nvSpPr>
            <p:spPr bwMode="auto">
              <a:xfrm>
                <a:off x="3694257" y="1635199"/>
                <a:ext cx="0" cy="1692104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58" name="Line 84"/>
              <p:cNvSpPr>
                <a:spLocks noChangeShapeType="1"/>
              </p:cNvSpPr>
              <p:nvPr/>
            </p:nvSpPr>
            <p:spPr bwMode="auto">
              <a:xfrm>
                <a:off x="4532495" y="2701856"/>
                <a:ext cx="0" cy="625448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59" name="Line 85"/>
              <p:cNvSpPr>
                <a:spLocks noChangeShapeType="1"/>
              </p:cNvSpPr>
              <p:nvPr/>
            </p:nvSpPr>
            <p:spPr bwMode="auto">
              <a:xfrm>
                <a:off x="5446934" y="1635199"/>
                <a:ext cx="1" cy="1163267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0" name="Line 86"/>
              <p:cNvSpPr>
                <a:spLocks noChangeShapeType="1"/>
              </p:cNvSpPr>
              <p:nvPr/>
            </p:nvSpPr>
            <p:spPr bwMode="auto">
              <a:xfrm>
                <a:off x="6132766" y="1641549"/>
                <a:ext cx="0" cy="1685753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1" name="Line 87"/>
              <p:cNvSpPr>
                <a:spLocks noChangeShapeType="1"/>
              </p:cNvSpPr>
              <p:nvPr/>
            </p:nvSpPr>
            <p:spPr bwMode="auto">
              <a:xfrm>
                <a:off x="6971004" y="2701856"/>
                <a:ext cx="0" cy="625448"/>
              </a:xfrm>
              <a:prstGeom prst="line">
                <a:avLst/>
              </a:prstGeom>
              <a:noFill/>
              <a:ln w="19050">
                <a:solidFill>
                  <a:srgbClr val="99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2" name="Line 88"/>
              <p:cNvSpPr>
                <a:spLocks noChangeShapeType="1"/>
              </p:cNvSpPr>
              <p:nvPr/>
            </p:nvSpPr>
            <p:spPr bwMode="auto">
              <a:xfrm flipV="1">
                <a:off x="1260555" y="2249487"/>
                <a:ext cx="838255" cy="4572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n>
                    <a:solidFill>
                      <a:srgbClr val="C00000"/>
                    </a:solidFill>
                  </a:ln>
                  <a:latin typeface="Helvetica" panose="020B0500000000000000" pitchFamily="34" charset="0"/>
                </a:endParaRPr>
              </a:p>
            </p:txBody>
          </p:sp>
          <p:sp>
            <p:nvSpPr>
              <p:cNvPr id="63" name="Line 89"/>
              <p:cNvSpPr>
                <a:spLocks noChangeShapeType="1"/>
              </p:cNvSpPr>
              <p:nvPr/>
            </p:nvSpPr>
            <p:spPr bwMode="auto">
              <a:xfrm flipV="1">
                <a:off x="6132766" y="2244966"/>
                <a:ext cx="838238" cy="45732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4" name="Line 90"/>
              <p:cNvSpPr>
                <a:spLocks noChangeShapeType="1"/>
              </p:cNvSpPr>
              <p:nvPr/>
            </p:nvSpPr>
            <p:spPr bwMode="auto">
              <a:xfrm flipV="1">
                <a:off x="3694257" y="2244966"/>
                <a:ext cx="838238" cy="45732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5370732" y="1692349"/>
                <a:ext cx="838238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QWs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with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type-II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hetero-interface</a:t>
                </a:r>
                <a:endParaRPr lang="en-US" sz="1200" dirty="0">
                  <a:solidFill>
                    <a:schemeClr val="tx1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66" name="Line 73"/>
              <p:cNvSpPr>
                <a:spLocks noChangeShapeType="1"/>
              </p:cNvSpPr>
              <p:nvPr/>
            </p:nvSpPr>
            <p:spPr bwMode="auto">
              <a:xfrm flipH="1">
                <a:off x="1255747" y="3312059"/>
                <a:ext cx="84128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7" name="Line 73"/>
              <p:cNvSpPr>
                <a:spLocks noChangeShapeType="1"/>
              </p:cNvSpPr>
              <p:nvPr/>
            </p:nvSpPr>
            <p:spPr bwMode="auto">
              <a:xfrm flipH="1">
                <a:off x="6132766" y="3312059"/>
                <a:ext cx="84128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8" name="Line 73"/>
              <p:cNvSpPr>
                <a:spLocks noChangeShapeType="1"/>
              </p:cNvSpPr>
              <p:nvPr/>
            </p:nvSpPr>
            <p:spPr bwMode="auto">
              <a:xfrm flipH="1">
                <a:off x="3694257" y="3312059"/>
                <a:ext cx="84128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Helvetica" panose="020B0500000000000000" pitchFamily="34" charset="0"/>
                </a:endParaRPr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3532188" y="3327013"/>
                <a:ext cx="139958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 dirty="0">
                    <a:solidFill>
                      <a:schemeClr val="tx1"/>
                    </a:solidFill>
                    <a:latin typeface="Helvetica" panose="020B0500000000000000" pitchFamily="34" charset="0"/>
                  </a:rPr>
                  <a:t>hole barrier </a:t>
                </a:r>
              </a:p>
            </p:txBody>
          </p:sp>
          <p:sp>
            <p:nvSpPr>
              <p:cNvPr id="70" name="TextBox 70"/>
              <p:cNvSpPr txBox="1">
                <a:spLocks noChangeArrowheads="1"/>
              </p:cNvSpPr>
              <p:nvPr/>
            </p:nvSpPr>
            <p:spPr bwMode="auto">
              <a:xfrm>
                <a:off x="5056187" y="1291039"/>
                <a:ext cx="178373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>
                    <a:solidFill>
                      <a:srgbClr val="FF0000"/>
                    </a:solidFill>
                    <a:latin typeface="Helvetica" panose="020B0500000000000000" pitchFamily="34" charset="0"/>
                  </a:rPr>
                  <a:t>electron barrier </a:t>
                </a:r>
              </a:p>
            </p:txBody>
          </p:sp>
          <p:sp>
            <p:nvSpPr>
              <p:cNvPr id="71" name="TextBox 71"/>
              <p:cNvSpPr txBox="1">
                <a:spLocks noChangeArrowheads="1"/>
              </p:cNvSpPr>
              <p:nvPr/>
            </p:nvSpPr>
            <p:spPr bwMode="auto">
              <a:xfrm>
                <a:off x="1065213" y="3340868"/>
                <a:ext cx="139958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 dirty="0">
                    <a:solidFill>
                      <a:schemeClr val="tx1"/>
                    </a:solidFill>
                    <a:latin typeface="Helvetica" panose="020B0500000000000000" pitchFamily="34" charset="0"/>
                  </a:rPr>
                  <a:t>hole barrier </a:t>
                </a:r>
              </a:p>
            </p:txBody>
          </p:sp>
          <p:sp>
            <p:nvSpPr>
              <p:cNvPr id="72" name="TextBox 72"/>
              <p:cNvSpPr txBox="1">
                <a:spLocks noChangeArrowheads="1"/>
              </p:cNvSpPr>
              <p:nvPr/>
            </p:nvSpPr>
            <p:spPr bwMode="auto">
              <a:xfrm>
                <a:off x="5970587" y="3321818"/>
                <a:ext cx="139958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>
                    <a:solidFill>
                      <a:schemeClr val="tx1"/>
                    </a:solidFill>
                    <a:latin typeface="Helvetica" panose="020B0500000000000000" pitchFamily="34" charset="0"/>
                  </a:rPr>
                  <a:t>hole barrier </a:t>
                </a:r>
              </a:p>
            </p:txBody>
          </p:sp>
          <p:sp>
            <p:nvSpPr>
              <p:cNvPr id="73" name="TextBox 70"/>
              <p:cNvSpPr txBox="1">
                <a:spLocks noChangeArrowheads="1"/>
              </p:cNvSpPr>
              <p:nvPr/>
            </p:nvSpPr>
            <p:spPr bwMode="auto">
              <a:xfrm>
                <a:off x="2577091" y="1289050"/>
                <a:ext cx="178373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 dirty="0">
                    <a:solidFill>
                      <a:srgbClr val="FF0000"/>
                    </a:solidFill>
                    <a:latin typeface="Helvetica" panose="020B0500000000000000" pitchFamily="34" charset="0"/>
                  </a:rPr>
                  <a:t>electron barrier </a:t>
                </a:r>
              </a:p>
            </p:txBody>
          </p:sp>
          <p:sp>
            <p:nvSpPr>
              <p:cNvPr id="74" name="TextBox 63"/>
              <p:cNvSpPr txBox="1">
                <a:spLocks noChangeArrowheads="1"/>
              </p:cNvSpPr>
              <p:nvPr/>
            </p:nvSpPr>
            <p:spPr bwMode="auto">
              <a:xfrm>
                <a:off x="2326654" y="2990013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(1)</a:t>
                </a:r>
              </a:p>
            </p:txBody>
          </p:sp>
          <p:sp>
            <p:nvSpPr>
              <p:cNvPr id="75" name="TextBox 64"/>
              <p:cNvSpPr txBox="1">
                <a:spLocks noChangeArrowheads="1"/>
              </p:cNvSpPr>
              <p:nvPr/>
            </p:nvSpPr>
            <p:spPr bwMode="auto">
              <a:xfrm>
                <a:off x="6340738" y="2978430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(2)</a:t>
                </a:r>
              </a:p>
            </p:txBody>
          </p:sp>
          <p:sp>
            <p:nvSpPr>
              <p:cNvPr id="76" name="TextBox 65"/>
              <p:cNvSpPr txBox="1">
                <a:spLocks noChangeArrowheads="1"/>
              </p:cNvSpPr>
              <p:nvPr/>
            </p:nvSpPr>
            <p:spPr bwMode="auto">
              <a:xfrm>
                <a:off x="5548293" y="2986331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(3)</a:t>
                </a:r>
              </a:p>
            </p:txBody>
          </p:sp>
          <p:sp>
            <p:nvSpPr>
              <p:cNvPr id="77" name="TextBox 64"/>
              <p:cNvSpPr txBox="1">
                <a:spLocks noChangeArrowheads="1"/>
              </p:cNvSpPr>
              <p:nvPr/>
            </p:nvSpPr>
            <p:spPr bwMode="auto">
              <a:xfrm>
                <a:off x="1443081" y="2978430"/>
                <a:ext cx="428606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500" i="0">
                    <a:solidFill>
                      <a:srgbClr val="0000CC"/>
                    </a:solidFill>
                    <a:latin typeface="Helvetica" panose="020B0500000000000000" pitchFamily="34" charset="0"/>
                    <a:cs typeface="Times New Roman" pitchFamily="18" charset="0"/>
                  </a:rPr>
                  <a:t>(2)</a:t>
                </a:r>
              </a:p>
            </p:txBody>
          </p:sp>
          <p:sp>
            <p:nvSpPr>
              <p:cNvPr id="78" name="Right Brace 77"/>
              <p:cNvSpPr/>
              <p:nvPr/>
            </p:nvSpPr>
            <p:spPr bwMode="auto">
              <a:xfrm rot="5400000">
                <a:off x="4769961" y="2542305"/>
                <a:ext cx="220662" cy="2336953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en-US">
                  <a:solidFill>
                    <a:schemeClr val="hlink"/>
                  </a:solidFill>
                  <a:latin typeface="Helvetica" panose="020B0500000000000000" pitchFamily="34" charset="0"/>
                </a:endParaRPr>
              </a:p>
            </p:txBody>
          </p:sp>
          <p:sp>
            <p:nvSpPr>
              <p:cNvPr id="79" name="TextBox 85"/>
              <p:cNvSpPr txBox="1">
                <a:spLocks noChangeArrowheads="1"/>
              </p:cNvSpPr>
              <p:nvPr/>
            </p:nvSpPr>
            <p:spPr bwMode="auto">
              <a:xfrm>
                <a:off x="1930452" y="3733715"/>
                <a:ext cx="602565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hlink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600" b="1" i="0" dirty="0">
                    <a:solidFill>
                      <a:srgbClr val="993366"/>
                    </a:solidFill>
                    <a:latin typeface="Helvetica" panose="020B0500000000000000" pitchFamily="34" charset="0"/>
                  </a:rPr>
                  <a:t>one </a:t>
                </a:r>
                <a:r>
                  <a:rPr lang="en-US" sz="1600" b="1" i="0" dirty="0" err="1">
                    <a:solidFill>
                      <a:srgbClr val="993366"/>
                    </a:solidFill>
                    <a:latin typeface="Helvetica" panose="020B0500000000000000" pitchFamily="34" charset="0"/>
                  </a:rPr>
                  <a:t>interband</a:t>
                </a:r>
                <a:r>
                  <a:rPr lang="en-US" sz="1600" b="1" i="0" dirty="0">
                    <a:solidFill>
                      <a:srgbClr val="993366"/>
                    </a:solidFill>
                    <a:latin typeface="Helvetica" panose="020B0500000000000000" pitchFamily="34" charset="0"/>
                  </a:rPr>
                  <a:t> cascade stage – double </a:t>
                </a:r>
                <a:r>
                  <a:rPr lang="en-US" sz="1600" b="1" i="0" dirty="0" err="1">
                    <a:solidFill>
                      <a:srgbClr val="993366"/>
                    </a:solidFill>
                    <a:latin typeface="Helvetica" panose="020B0500000000000000" pitchFamily="34" charset="0"/>
                  </a:rPr>
                  <a:t>heterostructure</a:t>
                </a:r>
                <a:r>
                  <a:rPr lang="en-US" sz="1600" b="1" i="0" dirty="0">
                    <a:solidFill>
                      <a:srgbClr val="993366"/>
                    </a:solidFill>
                    <a:latin typeface="Helvetica" panose="020B0500000000000000" pitchFamily="34" charset="0"/>
                  </a:rPr>
                  <a:t> unit</a:t>
                </a:r>
              </a:p>
            </p:txBody>
          </p:sp>
        </p:grpSp>
        <p:sp>
          <p:nvSpPr>
            <p:cNvPr id="8" name="Rectangle 79"/>
            <p:cNvSpPr>
              <a:spLocks noChangeArrowheads="1"/>
            </p:cNvSpPr>
            <p:nvPr/>
          </p:nvSpPr>
          <p:spPr bwMode="auto">
            <a:xfrm>
              <a:off x="66675" y="2786964"/>
              <a:ext cx="12925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ts val="1200"/>
                </a:lnSpc>
              </a:pPr>
              <a:r>
                <a:rPr lang="en-US" sz="1200" dirty="0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digitally graded </a:t>
              </a:r>
              <a:r>
                <a:rPr lang="en-US" sz="1200" dirty="0" err="1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AlSb</a:t>
              </a:r>
              <a:r>
                <a:rPr lang="en-US" sz="1200" dirty="0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/</a:t>
              </a:r>
              <a:r>
                <a:rPr lang="en-US" sz="1200" dirty="0" err="1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InAs</a:t>
              </a:r>
              <a:r>
                <a:rPr lang="en-US" sz="1200" dirty="0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 QWs</a:t>
              </a:r>
              <a:endParaRPr lang="en-US" sz="1200" dirty="0">
                <a:solidFill>
                  <a:srgbClr val="0000CC"/>
                </a:solidFill>
                <a:latin typeface="Helvetica" panose="020B0500000000000000" pitchFamily="34" charset="0"/>
              </a:endParaRPr>
            </a:p>
          </p:txBody>
        </p:sp>
        <p:sp>
          <p:nvSpPr>
            <p:cNvPr id="10" name="Rectangle 80"/>
            <p:cNvSpPr>
              <a:spLocks noChangeArrowheads="1"/>
            </p:cNvSpPr>
            <p:nvPr/>
          </p:nvSpPr>
          <p:spPr bwMode="auto">
            <a:xfrm>
              <a:off x="7064475" y="2925464"/>
              <a:ext cx="13942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 dirty="0">
                  <a:solidFill>
                    <a:srgbClr val="0000CC"/>
                  </a:solidFill>
                  <a:latin typeface="Helvetica" panose="020B0500000000000000" pitchFamily="34" charset="0"/>
                  <a:cs typeface="Times New Roman" pitchFamily="18" charset="0"/>
                </a:rPr>
                <a:t>InAs/GaSb SL</a:t>
              </a:r>
              <a:endParaRPr lang="en-US" sz="1200" dirty="0">
                <a:solidFill>
                  <a:srgbClr val="0000CC"/>
                </a:solidFill>
                <a:latin typeface="Helvetica" panose="020B0500000000000000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304562" y="2554287"/>
              <a:ext cx="0" cy="419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203399" y="2936876"/>
              <a:ext cx="290532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6217358" y="1630454"/>
              <a:ext cx="13570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CC"/>
                  </a:solidFill>
                  <a:latin typeface="Helvetica" panose="020B0500000000000000" pitchFamily="34" charset="0"/>
                </a:rPr>
                <a:t>GaSb/AlSb QWs</a:t>
              </a:r>
              <a:endParaRPr lang="en-US" sz="1200">
                <a:latin typeface="Helvetica" panose="020B0500000000000000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5985263" y="1789112"/>
              <a:ext cx="2603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2" name="Group 837"/>
          <p:cNvGrpSpPr>
            <a:grpSpLocks/>
          </p:cNvGrpSpPr>
          <p:nvPr/>
        </p:nvGrpSpPr>
        <p:grpSpPr bwMode="auto">
          <a:xfrm>
            <a:off x="4371707" y="5487109"/>
            <a:ext cx="4124325" cy="677863"/>
            <a:chOff x="72" y="2768"/>
            <a:chExt cx="2582" cy="404"/>
          </a:xfrm>
        </p:grpSpPr>
        <p:sp>
          <p:nvSpPr>
            <p:cNvPr id="913" name="Text Box 632"/>
            <p:cNvSpPr txBox="1">
              <a:spLocks noChangeArrowheads="1"/>
            </p:cNvSpPr>
            <p:nvPr/>
          </p:nvSpPr>
          <p:spPr bwMode="auto">
            <a:xfrm>
              <a:off x="148" y="2953"/>
              <a:ext cx="28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14" name="Line 1259"/>
            <p:cNvSpPr>
              <a:spLocks noChangeShapeType="1"/>
            </p:cNvSpPr>
            <p:nvPr/>
          </p:nvSpPr>
          <p:spPr bwMode="auto">
            <a:xfrm>
              <a:off x="333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15" name="Line 1264"/>
            <p:cNvSpPr>
              <a:spLocks noChangeShapeType="1"/>
            </p:cNvSpPr>
            <p:nvPr/>
          </p:nvSpPr>
          <p:spPr bwMode="auto">
            <a:xfrm flipV="1">
              <a:off x="72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16" name="Line 1265"/>
            <p:cNvSpPr>
              <a:spLocks noChangeShapeType="1"/>
            </p:cNvSpPr>
            <p:nvPr/>
          </p:nvSpPr>
          <p:spPr bwMode="auto">
            <a:xfrm flipH="1">
              <a:off x="137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17" name="Line 1259"/>
            <p:cNvSpPr>
              <a:spLocks noChangeShapeType="1"/>
            </p:cNvSpPr>
            <p:nvPr/>
          </p:nvSpPr>
          <p:spPr bwMode="auto">
            <a:xfrm>
              <a:off x="333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18" name="Up Arrow 917"/>
            <p:cNvSpPr/>
            <p:nvPr/>
          </p:nvSpPr>
          <p:spPr>
            <a:xfrm>
              <a:off x="300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grpSp>
          <p:nvGrpSpPr>
            <p:cNvPr id="919" name="Group 818"/>
            <p:cNvGrpSpPr>
              <a:grpSpLocks/>
            </p:cNvGrpSpPr>
            <p:nvPr/>
          </p:nvGrpSpPr>
          <p:grpSpPr bwMode="auto">
            <a:xfrm>
              <a:off x="227" y="2932"/>
              <a:ext cx="267" cy="43"/>
              <a:chOff x="235" y="2932"/>
              <a:chExt cx="267" cy="43"/>
            </a:xfrm>
          </p:grpSpPr>
          <p:sp>
            <p:nvSpPr>
              <p:cNvPr id="974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5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0" name="Text Box 632"/>
            <p:cNvSpPr txBox="1">
              <a:spLocks noChangeArrowheads="1"/>
            </p:cNvSpPr>
            <p:nvPr/>
          </p:nvSpPr>
          <p:spPr bwMode="auto">
            <a:xfrm>
              <a:off x="508" y="2953"/>
              <a:ext cx="28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21" name="Line 1259"/>
            <p:cNvSpPr>
              <a:spLocks noChangeShapeType="1"/>
            </p:cNvSpPr>
            <p:nvPr/>
          </p:nvSpPr>
          <p:spPr bwMode="auto">
            <a:xfrm>
              <a:off x="692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2" name="Line 1264"/>
            <p:cNvSpPr>
              <a:spLocks noChangeShapeType="1"/>
            </p:cNvSpPr>
            <p:nvPr/>
          </p:nvSpPr>
          <p:spPr bwMode="auto">
            <a:xfrm flipV="1">
              <a:off x="431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3" name="Line 1265"/>
            <p:cNvSpPr>
              <a:spLocks noChangeShapeType="1"/>
            </p:cNvSpPr>
            <p:nvPr/>
          </p:nvSpPr>
          <p:spPr bwMode="auto">
            <a:xfrm flipH="1">
              <a:off x="496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24" name="Line 1259"/>
            <p:cNvSpPr>
              <a:spLocks noChangeShapeType="1"/>
            </p:cNvSpPr>
            <p:nvPr/>
          </p:nvSpPr>
          <p:spPr bwMode="auto">
            <a:xfrm>
              <a:off x="692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5" name="Up Arrow 924"/>
            <p:cNvSpPr/>
            <p:nvPr/>
          </p:nvSpPr>
          <p:spPr>
            <a:xfrm>
              <a:off x="659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sp>
          <p:nvSpPr>
            <p:cNvPr id="926" name="Text Box 632"/>
            <p:cNvSpPr txBox="1">
              <a:spLocks noChangeArrowheads="1"/>
            </p:cNvSpPr>
            <p:nvPr/>
          </p:nvSpPr>
          <p:spPr bwMode="auto">
            <a:xfrm>
              <a:off x="866" y="2953"/>
              <a:ext cx="26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27" name="Line 1259"/>
            <p:cNvSpPr>
              <a:spLocks noChangeShapeType="1"/>
            </p:cNvSpPr>
            <p:nvPr/>
          </p:nvSpPr>
          <p:spPr bwMode="auto">
            <a:xfrm>
              <a:off x="1051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8" name="Line 1264"/>
            <p:cNvSpPr>
              <a:spLocks noChangeShapeType="1"/>
            </p:cNvSpPr>
            <p:nvPr/>
          </p:nvSpPr>
          <p:spPr bwMode="auto">
            <a:xfrm flipV="1">
              <a:off x="790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29" name="Line 1265"/>
            <p:cNvSpPr>
              <a:spLocks noChangeShapeType="1"/>
            </p:cNvSpPr>
            <p:nvPr/>
          </p:nvSpPr>
          <p:spPr bwMode="auto">
            <a:xfrm flipH="1">
              <a:off x="855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30" name="Line 1259"/>
            <p:cNvSpPr>
              <a:spLocks noChangeShapeType="1"/>
            </p:cNvSpPr>
            <p:nvPr/>
          </p:nvSpPr>
          <p:spPr bwMode="auto">
            <a:xfrm>
              <a:off x="1051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31" name="Up Arrow 930"/>
            <p:cNvSpPr/>
            <p:nvPr/>
          </p:nvSpPr>
          <p:spPr>
            <a:xfrm>
              <a:off x="1018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sp>
          <p:nvSpPr>
            <p:cNvPr id="932" name="Text Box 632"/>
            <p:cNvSpPr txBox="1">
              <a:spLocks noChangeArrowheads="1"/>
            </p:cNvSpPr>
            <p:nvPr/>
          </p:nvSpPr>
          <p:spPr bwMode="auto">
            <a:xfrm>
              <a:off x="1226" y="2953"/>
              <a:ext cx="27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33" name="Line 1259"/>
            <p:cNvSpPr>
              <a:spLocks noChangeShapeType="1"/>
            </p:cNvSpPr>
            <p:nvPr/>
          </p:nvSpPr>
          <p:spPr bwMode="auto">
            <a:xfrm>
              <a:off x="1409" y="3019"/>
              <a:ext cx="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34" name="Line 1264"/>
            <p:cNvSpPr>
              <a:spLocks noChangeShapeType="1"/>
            </p:cNvSpPr>
            <p:nvPr/>
          </p:nvSpPr>
          <p:spPr bwMode="auto">
            <a:xfrm flipV="1">
              <a:off x="1148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35" name="Line 1265"/>
            <p:cNvSpPr>
              <a:spLocks noChangeShapeType="1"/>
            </p:cNvSpPr>
            <p:nvPr/>
          </p:nvSpPr>
          <p:spPr bwMode="auto">
            <a:xfrm flipH="1">
              <a:off x="1213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36" name="Line 1259"/>
            <p:cNvSpPr>
              <a:spLocks noChangeShapeType="1"/>
            </p:cNvSpPr>
            <p:nvPr/>
          </p:nvSpPr>
          <p:spPr bwMode="auto">
            <a:xfrm>
              <a:off x="1409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37" name="Up Arrow 936"/>
            <p:cNvSpPr/>
            <p:nvPr/>
          </p:nvSpPr>
          <p:spPr>
            <a:xfrm>
              <a:off x="1377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sp>
          <p:nvSpPr>
            <p:cNvPr id="938" name="Text Box 632"/>
            <p:cNvSpPr txBox="1">
              <a:spLocks noChangeArrowheads="1"/>
            </p:cNvSpPr>
            <p:nvPr/>
          </p:nvSpPr>
          <p:spPr bwMode="auto">
            <a:xfrm>
              <a:off x="1583" y="2953"/>
              <a:ext cx="28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39" name="Line 1259"/>
            <p:cNvSpPr>
              <a:spLocks noChangeShapeType="1"/>
            </p:cNvSpPr>
            <p:nvPr/>
          </p:nvSpPr>
          <p:spPr bwMode="auto">
            <a:xfrm>
              <a:off x="1768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0" name="Line 1264"/>
            <p:cNvSpPr>
              <a:spLocks noChangeShapeType="1"/>
            </p:cNvSpPr>
            <p:nvPr/>
          </p:nvSpPr>
          <p:spPr bwMode="auto">
            <a:xfrm flipV="1">
              <a:off x="1507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1" name="Line 1265"/>
            <p:cNvSpPr>
              <a:spLocks noChangeShapeType="1"/>
            </p:cNvSpPr>
            <p:nvPr/>
          </p:nvSpPr>
          <p:spPr bwMode="auto">
            <a:xfrm flipH="1">
              <a:off x="1572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42" name="Line 1259"/>
            <p:cNvSpPr>
              <a:spLocks noChangeShapeType="1"/>
            </p:cNvSpPr>
            <p:nvPr/>
          </p:nvSpPr>
          <p:spPr bwMode="auto">
            <a:xfrm>
              <a:off x="1768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3" name="Up Arrow 942"/>
            <p:cNvSpPr/>
            <p:nvPr/>
          </p:nvSpPr>
          <p:spPr>
            <a:xfrm>
              <a:off x="1735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sp>
          <p:nvSpPr>
            <p:cNvPr id="944" name="Text Box 632"/>
            <p:cNvSpPr txBox="1">
              <a:spLocks noChangeArrowheads="1"/>
            </p:cNvSpPr>
            <p:nvPr/>
          </p:nvSpPr>
          <p:spPr bwMode="auto">
            <a:xfrm>
              <a:off x="1943" y="2953"/>
              <a:ext cx="297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45" name="Line 1259"/>
            <p:cNvSpPr>
              <a:spLocks noChangeShapeType="1"/>
            </p:cNvSpPr>
            <p:nvPr/>
          </p:nvSpPr>
          <p:spPr bwMode="auto">
            <a:xfrm>
              <a:off x="2127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6" name="Line 1264"/>
            <p:cNvSpPr>
              <a:spLocks noChangeShapeType="1"/>
            </p:cNvSpPr>
            <p:nvPr/>
          </p:nvSpPr>
          <p:spPr bwMode="auto">
            <a:xfrm flipV="1">
              <a:off x="1866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7" name="Line 1265"/>
            <p:cNvSpPr>
              <a:spLocks noChangeShapeType="1"/>
            </p:cNvSpPr>
            <p:nvPr/>
          </p:nvSpPr>
          <p:spPr bwMode="auto">
            <a:xfrm flipH="1">
              <a:off x="1931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48" name="Line 1259"/>
            <p:cNvSpPr>
              <a:spLocks noChangeShapeType="1"/>
            </p:cNvSpPr>
            <p:nvPr/>
          </p:nvSpPr>
          <p:spPr bwMode="auto">
            <a:xfrm>
              <a:off x="2127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9" name="Up Arrow 948"/>
            <p:cNvSpPr/>
            <p:nvPr/>
          </p:nvSpPr>
          <p:spPr>
            <a:xfrm>
              <a:off x="2094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sp>
          <p:nvSpPr>
            <p:cNvPr id="950" name="Text Box 632"/>
            <p:cNvSpPr txBox="1">
              <a:spLocks noChangeArrowheads="1"/>
            </p:cNvSpPr>
            <p:nvPr/>
          </p:nvSpPr>
          <p:spPr bwMode="auto">
            <a:xfrm>
              <a:off x="2301" y="2953"/>
              <a:ext cx="28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hv</a:t>
              </a:r>
            </a:p>
          </p:txBody>
        </p:sp>
        <p:sp>
          <p:nvSpPr>
            <p:cNvPr id="951" name="Line 1259"/>
            <p:cNvSpPr>
              <a:spLocks noChangeShapeType="1"/>
            </p:cNvSpPr>
            <p:nvPr/>
          </p:nvSpPr>
          <p:spPr bwMode="auto">
            <a:xfrm>
              <a:off x="2486" y="3019"/>
              <a:ext cx="9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2" name="Line 1264"/>
            <p:cNvSpPr>
              <a:spLocks noChangeShapeType="1"/>
            </p:cNvSpPr>
            <p:nvPr/>
          </p:nvSpPr>
          <p:spPr bwMode="auto">
            <a:xfrm flipV="1">
              <a:off x="2225" y="2784"/>
              <a:ext cx="261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3" name="Line 1265"/>
            <p:cNvSpPr>
              <a:spLocks noChangeShapeType="1"/>
            </p:cNvSpPr>
            <p:nvPr/>
          </p:nvSpPr>
          <p:spPr bwMode="auto">
            <a:xfrm flipH="1">
              <a:off x="2290" y="2768"/>
              <a:ext cx="162" cy="125"/>
            </a:xfrm>
            <a:prstGeom prst="line">
              <a:avLst/>
            </a:prstGeom>
            <a:ln>
              <a:solidFill>
                <a:srgbClr val="009A46"/>
              </a:solidFill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i="0">
                <a:ln>
                  <a:solidFill>
                    <a:srgbClr val="000000"/>
                  </a:solidFill>
                  <a:tailEnd type="arrow" w="lg" len="med"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54" name="Line 1259"/>
            <p:cNvSpPr>
              <a:spLocks noChangeShapeType="1"/>
            </p:cNvSpPr>
            <p:nvPr/>
          </p:nvSpPr>
          <p:spPr bwMode="auto">
            <a:xfrm>
              <a:off x="2486" y="2784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5" name="Up Arrow 954"/>
            <p:cNvSpPr/>
            <p:nvPr/>
          </p:nvSpPr>
          <p:spPr>
            <a:xfrm>
              <a:off x="2453" y="2768"/>
              <a:ext cx="163" cy="250"/>
            </a:xfrm>
            <a:prstGeom prst="up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i="0">
                <a:solidFill>
                  <a:srgbClr val="FFFFFF"/>
                </a:solidFill>
              </a:endParaRPr>
            </a:p>
          </p:txBody>
        </p:sp>
        <p:grpSp>
          <p:nvGrpSpPr>
            <p:cNvPr id="956" name="Group 819"/>
            <p:cNvGrpSpPr>
              <a:grpSpLocks/>
            </p:cNvGrpSpPr>
            <p:nvPr/>
          </p:nvGrpSpPr>
          <p:grpSpPr bwMode="auto">
            <a:xfrm>
              <a:off x="587" y="2940"/>
              <a:ext cx="267" cy="43"/>
              <a:chOff x="235" y="2932"/>
              <a:chExt cx="267" cy="43"/>
            </a:xfrm>
          </p:grpSpPr>
          <p:sp>
            <p:nvSpPr>
              <p:cNvPr id="972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3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57" name="Group 822"/>
            <p:cNvGrpSpPr>
              <a:grpSpLocks/>
            </p:cNvGrpSpPr>
            <p:nvPr/>
          </p:nvGrpSpPr>
          <p:grpSpPr bwMode="auto">
            <a:xfrm>
              <a:off x="947" y="2932"/>
              <a:ext cx="267" cy="43"/>
              <a:chOff x="235" y="2932"/>
              <a:chExt cx="267" cy="43"/>
            </a:xfrm>
          </p:grpSpPr>
          <p:sp>
            <p:nvSpPr>
              <p:cNvPr id="970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1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58" name="Group 825"/>
            <p:cNvGrpSpPr>
              <a:grpSpLocks/>
            </p:cNvGrpSpPr>
            <p:nvPr/>
          </p:nvGrpSpPr>
          <p:grpSpPr bwMode="auto">
            <a:xfrm>
              <a:off x="1307" y="2932"/>
              <a:ext cx="267" cy="43"/>
              <a:chOff x="235" y="2932"/>
              <a:chExt cx="267" cy="43"/>
            </a:xfrm>
          </p:grpSpPr>
          <p:sp>
            <p:nvSpPr>
              <p:cNvPr id="968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69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59" name="Group 828"/>
            <p:cNvGrpSpPr>
              <a:grpSpLocks/>
            </p:cNvGrpSpPr>
            <p:nvPr/>
          </p:nvGrpSpPr>
          <p:grpSpPr bwMode="auto">
            <a:xfrm>
              <a:off x="1667" y="2932"/>
              <a:ext cx="267" cy="43"/>
              <a:chOff x="235" y="2932"/>
              <a:chExt cx="267" cy="43"/>
            </a:xfrm>
          </p:grpSpPr>
          <p:sp>
            <p:nvSpPr>
              <p:cNvPr id="966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67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60" name="Group 831"/>
            <p:cNvGrpSpPr>
              <a:grpSpLocks/>
            </p:cNvGrpSpPr>
            <p:nvPr/>
          </p:nvGrpSpPr>
          <p:grpSpPr bwMode="auto">
            <a:xfrm>
              <a:off x="2027" y="2932"/>
              <a:ext cx="267" cy="43"/>
              <a:chOff x="235" y="2932"/>
              <a:chExt cx="267" cy="43"/>
            </a:xfrm>
          </p:grpSpPr>
          <p:sp>
            <p:nvSpPr>
              <p:cNvPr id="964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65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61" name="Group 834"/>
            <p:cNvGrpSpPr>
              <a:grpSpLocks/>
            </p:cNvGrpSpPr>
            <p:nvPr/>
          </p:nvGrpSpPr>
          <p:grpSpPr bwMode="auto">
            <a:xfrm>
              <a:off x="2387" y="2932"/>
              <a:ext cx="267" cy="43"/>
              <a:chOff x="235" y="2932"/>
              <a:chExt cx="267" cy="43"/>
            </a:xfrm>
          </p:grpSpPr>
          <p:sp>
            <p:nvSpPr>
              <p:cNvPr id="962" name="Freeform 651"/>
              <p:cNvSpPr>
                <a:spLocks/>
              </p:cNvSpPr>
              <p:nvPr/>
            </p:nvSpPr>
            <p:spPr bwMode="auto">
              <a:xfrm>
                <a:off x="235" y="2932"/>
                <a:ext cx="200" cy="43"/>
              </a:xfrm>
              <a:custGeom>
                <a:avLst/>
                <a:gdLst>
                  <a:gd name="T0" fmla="*/ 0 w 144"/>
                  <a:gd name="T1" fmla="*/ 4 h 48"/>
                  <a:gd name="T2" fmla="*/ 247107 w 144"/>
                  <a:gd name="T3" fmla="*/ 0 h 48"/>
                  <a:gd name="T4" fmla="*/ 491561 w 144"/>
                  <a:gd name="T5" fmla="*/ 4 h 48"/>
                  <a:gd name="T6" fmla="*/ 737025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63" name="Line 652"/>
              <p:cNvSpPr>
                <a:spLocks noChangeShapeType="1"/>
              </p:cNvSpPr>
              <p:nvPr/>
            </p:nvSpPr>
            <p:spPr bwMode="auto">
              <a:xfrm>
                <a:off x="435" y="2932"/>
                <a:ext cx="67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976" name="Text Box 294"/>
          <p:cNvSpPr txBox="1">
            <a:spLocks noChangeArrowheads="1"/>
          </p:cNvSpPr>
          <p:nvPr/>
        </p:nvSpPr>
        <p:spPr bwMode="auto">
          <a:xfrm>
            <a:off x="4130928" y="4856129"/>
            <a:ext cx="4644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hlink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1400" b="1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multiple</a:t>
            </a:r>
            <a:r>
              <a:rPr lang="en-US" sz="1400" b="1" i="0" dirty="0">
                <a:solidFill>
                  <a:srgbClr val="FF0000"/>
                </a:solidFill>
                <a:latin typeface="Helvetica" panose="020B0500000000000000" pitchFamily="34" charset="0"/>
                <a:cs typeface="Times New Roman" pitchFamily="18" charset="0"/>
              </a:rPr>
              <a:t> photons </a:t>
            </a:r>
            <a:r>
              <a:rPr lang="en-US" sz="1400" b="1" i="0" dirty="0">
                <a:solidFill>
                  <a:schemeClr val="tx1"/>
                </a:solidFill>
                <a:latin typeface="Helvetica" panose="020B0500000000000000" pitchFamily="34" charset="0"/>
                <a:cs typeface="Times New Roman" pitchFamily="18" charset="0"/>
              </a:rPr>
              <a:t>are required to output one </a:t>
            </a:r>
            <a:r>
              <a:rPr lang="en-US" sz="1400" b="1" i="0" dirty="0">
                <a:solidFill>
                  <a:srgbClr val="006600"/>
                </a:solidFill>
                <a:latin typeface="Helvetica" panose="020B0500000000000000" pitchFamily="34" charset="0"/>
                <a:cs typeface="Times New Roman" pitchFamily="18" charset="0"/>
              </a:rPr>
              <a:t>electron</a:t>
            </a:r>
          </a:p>
        </p:txBody>
      </p:sp>
      <p:grpSp>
        <p:nvGrpSpPr>
          <p:cNvPr id="977" name="Group 976"/>
          <p:cNvGrpSpPr/>
          <p:nvPr/>
        </p:nvGrpSpPr>
        <p:grpSpPr>
          <a:xfrm>
            <a:off x="715675" y="4493188"/>
            <a:ext cx="2667001" cy="1874837"/>
            <a:chOff x="633326" y="1472712"/>
            <a:chExt cx="2667001" cy="1874837"/>
          </a:xfrm>
        </p:grpSpPr>
        <p:sp>
          <p:nvSpPr>
            <p:cNvPr id="978" name="Text Box 4"/>
            <p:cNvSpPr txBox="1">
              <a:spLocks noChangeArrowheads="1"/>
            </p:cNvSpPr>
            <p:nvPr/>
          </p:nvSpPr>
          <p:spPr bwMode="auto">
            <a:xfrm>
              <a:off x="1347701" y="1780687"/>
              <a:ext cx="4921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hv</a:t>
              </a:r>
            </a:p>
          </p:txBody>
        </p:sp>
        <p:sp>
          <p:nvSpPr>
            <p:cNvPr id="979" name="Line 5"/>
            <p:cNvSpPr>
              <a:spLocks noChangeShapeType="1"/>
            </p:cNvSpPr>
            <p:nvPr/>
          </p:nvSpPr>
          <p:spPr bwMode="auto">
            <a:xfrm>
              <a:off x="720639" y="1975949"/>
              <a:ext cx="627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0" name="Line 7"/>
            <p:cNvSpPr>
              <a:spLocks noChangeShapeType="1"/>
            </p:cNvSpPr>
            <p:nvPr/>
          </p:nvSpPr>
          <p:spPr bwMode="auto">
            <a:xfrm>
              <a:off x="1273089" y="2283924"/>
              <a:ext cx="5254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1" name="Line 9"/>
            <p:cNvSpPr>
              <a:spLocks noChangeShapeType="1"/>
            </p:cNvSpPr>
            <p:nvPr/>
          </p:nvSpPr>
          <p:spPr bwMode="auto">
            <a:xfrm>
              <a:off x="1742989" y="2591899"/>
              <a:ext cx="5254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2" name="Line 11"/>
            <p:cNvSpPr>
              <a:spLocks noChangeShapeType="1"/>
            </p:cNvSpPr>
            <p:nvPr/>
          </p:nvSpPr>
          <p:spPr bwMode="auto">
            <a:xfrm>
              <a:off x="2214477" y="2898287"/>
              <a:ext cx="5238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3" name="Line 13"/>
            <p:cNvSpPr>
              <a:spLocks noChangeShapeType="1"/>
            </p:cNvSpPr>
            <p:nvPr/>
          </p:nvSpPr>
          <p:spPr bwMode="auto">
            <a:xfrm>
              <a:off x="2695490" y="3204674"/>
              <a:ext cx="5238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4" name="Line 20"/>
            <p:cNvSpPr>
              <a:spLocks noChangeShapeType="1"/>
            </p:cNvSpPr>
            <p:nvPr/>
          </p:nvSpPr>
          <p:spPr bwMode="auto">
            <a:xfrm>
              <a:off x="863514" y="1925149"/>
              <a:ext cx="314325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5" name="Text Box 49"/>
            <p:cNvSpPr txBox="1">
              <a:spLocks noChangeArrowheads="1"/>
            </p:cNvSpPr>
            <p:nvPr/>
          </p:nvSpPr>
          <p:spPr bwMode="auto">
            <a:xfrm>
              <a:off x="1825539" y="2087074"/>
              <a:ext cx="552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 dirty="0" err="1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hv</a:t>
              </a:r>
              <a:endPara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6" name="Text Box 50"/>
            <p:cNvSpPr txBox="1">
              <a:spLocks noChangeArrowheads="1"/>
            </p:cNvSpPr>
            <p:nvPr/>
          </p:nvSpPr>
          <p:spPr bwMode="auto">
            <a:xfrm>
              <a:off x="2301789" y="2406162"/>
              <a:ext cx="4603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 dirty="0" err="1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hv</a:t>
              </a:r>
              <a:endPara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7" name="Text Box 51"/>
            <p:cNvSpPr txBox="1">
              <a:spLocks noChangeArrowheads="1"/>
            </p:cNvSpPr>
            <p:nvPr/>
          </p:nvSpPr>
          <p:spPr bwMode="auto">
            <a:xfrm>
              <a:off x="2766927" y="2682387"/>
              <a:ext cx="5334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hv</a:t>
              </a:r>
            </a:p>
          </p:txBody>
        </p:sp>
        <p:sp>
          <p:nvSpPr>
            <p:cNvPr id="988" name="Line 309"/>
            <p:cNvSpPr>
              <a:spLocks noChangeShapeType="1"/>
            </p:cNvSpPr>
            <p:nvPr/>
          </p:nvSpPr>
          <p:spPr bwMode="auto">
            <a:xfrm flipV="1">
              <a:off x="1298489" y="1620349"/>
              <a:ext cx="0" cy="192087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89" name="Text Box 312"/>
            <p:cNvSpPr txBox="1">
              <a:spLocks noChangeArrowheads="1"/>
            </p:cNvSpPr>
            <p:nvPr/>
          </p:nvSpPr>
          <p:spPr bwMode="auto">
            <a:xfrm>
              <a:off x="946064" y="1472712"/>
              <a:ext cx="361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1200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sz="1600" b="1">
                  <a:solidFill>
                    <a:srgbClr val="0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</a:t>
              </a:r>
            </a:p>
          </p:txBody>
        </p:sp>
        <p:sp>
          <p:nvSpPr>
            <p:cNvPr id="990" name="Text Box 319"/>
            <p:cNvSpPr txBox="1">
              <a:spLocks noChangeArrowheads="1"/>
            </p:cNvSpPr>
            <p:nvPr/>
          </p:nvSpPr>
          <p:spPr bwMode="auto">
            <a:xfrm>
              <a:off x="633326" y="1567962"/>
              <a:ext cx="3492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hlink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sz="2800" b="1">
                  <a:solidFill>
                    <a:srgbClr val="0033CC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</a:t>
              </a:r>
            </a:p>
          </p:txBody>
        </p:sp>
        <p:sp>
          <p:nvSpPr>
            <p:cNvPr id="991" name="Down Arrow 153"/>
            <p:cNvSpPr>
              <a:spLocks noChangeArrowheads="1"/>
            </p:cNvSpPr>
            <p:nvPr/>
          </p:nvSpPr>
          <p:spPr bwMode="auto">
            <a:xfrm>
              <a:off x="1228639" y="1980712"/>
              <a:ext cx="158750" cy="311150"/>
            </a:xfrm>
            <a:prstGeom prst="downArrow">
              <a:avLst>
                <a:gd name="adj1" fmla="val 50000"/>
                <a:gd name="adj2" fmla="val 40833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92" name="Down Arrow 156"/>
            <p:cNvSpPr>
              <a:spLocks noChangeArrowheads="1"/>
            </p:cNvSpPr>
            <p:nvPr/>
          </p:nvSpPr>
          <p:spPr bwMode="auto">
            <a:xfrm>
              <a:off x="2663740" y="2898287"/>
              <a:ext cx="160338" cy="311150"/>
            </a:xfrm>
            <a:prstGeom prst="downArrow">
              <a:avLst>
                <a:gd name="adj1" fmla="val 50000"/>
                <a:gd name="adj2" fmla="val 4042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93" name="Down Arrow 157"/>
            <p:cNvSpPr>
              <a:spLocks noChangeArrowheads="1"/>
            </p:cNvSpPr>
            <p:nvPr/>
          </p:nvSpPr>
          <p:spPr bwMode="auto">
            <a:xfrm>
              <a:off x="2182727" y="2591899"/>
              <a:ext cx="158750" cy="311150"/>
            </a:xfrm>
            <a:prstGeom prst="downArrow">
              <a:avLst>
                <a:gd name="adj1" fmla="val 50000"/>
                <a:gd name="adj2" fmla="val 40833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94" name="Down Arrow 158"/>
            <p:cNvSpPr>
              <a:spLocks noChangeArrowheads="1"/>
            </p:cNvSpPr>
            <p:nvPr/>
          </p:nvSpPr>
          <p:spPr bwMode="auto">
            <a:xfrm>
              <a:off x="1692189" y="2280749"/>
              <a:ext cx="160338" cy="311150"/>
            </a:xfrm>
            <a:prstGeom prst="downArrow">
              <a:avLst>
                <a:gd name="adj1" fmla="val 50000"/>
                <a:gd name="adj2" fmla="val 4042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995" name="Group 22"/>
            <p:cNvGrpSpPr>
              <a:grpSpLocks/>
            </p:cNvGrpSpPr>
            <p:nvPr/>
          </p:nvGrpSpPr>
          <p:grpSpPr bwMode="auto">
            <a:xfrm>
              <a:off x="1579476" y="2420449"/>
              <a:ext cx="468313" cy="55562"/>
              <a:chOff x="4368" y="432"/>
              <a:chExt cx="192" cy="48"/>
            </a:xfrm>
          </p:grpSpPr>
          <p:sp>
            <p:nvSpPr>
              <p:cNvPr id="1030" name="Freeform 23"/>
              <p:cNvSpPr>
                <a:spLocks/>
              </p:cNvSpPr>
              <p:nvPr/>
            </p:nvSpPr>
            <p:spPr bwMode="auto">
              <a:xfrm>
                <a:off x="4368" y="432"/>
                <a:ext cx="144" cy="48"/>
              </a:xfrm>
              <a:custGeom>
                <a:avLst/>
                <a:gdLst>
                  <a:gd name="T0" fmla="*/ 0 w 144"/>
                  <a:gd name="T1" fmla="*/ 48 h 48"/>
                  <a:gd name="T2" fmla="*/ 48 w 144"/>
                  <a:gd name="T3" fmla="*/ 0 h 48"/>
                  <a:gd name="T4" fmla="*/ 96 w 144"/>
                  <a:gd name="T5" fmla="*/ 48 h 48"/>
                  <a:gd name="T6" fmla="*/ 144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31" name="Line 24"/>
              <p:cNvSpPr>
                <a:spLocks noChangeShapeType="1"/>
              </p:cNvSpPr>
              <p:nvPr/>
            </p:nvSpPr>
            <p:spPr bwMode="auto">
              <a:xfrm>
                <a:off x="4512" y="4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996" name="Group 22"/>
            <p:cNvGrpSpPr>
              <a:grpSpLocks/>
            </p:cNvGrpSpPr>
            <p:nvPr/>
          </p:nvGrpSpPr>
          <p:grpSpPr bwMode="auto">
            <a:xfrm>
              <a:off x="2068427" y="2718899"/>
              <a:ext cx="468313" cy="55562"/>
              <a:chOff x="4368" y="432"/>
              <a:chExt cx="192" cy="48"/>
            </a:xfrm>
          </p:grpSpPr>
          <p:sp>
            <p:nvSpPr>
              <p:cNvPr id="1027" name="Freeform 23"/>
              <p:cNvSpPr>
                <a:spLocks/>
              </p:cNvSpPr>
              <p:nvPr/>
            </p:nvSpPr>
            <p:spPr bwMode="auto">
              <a:xfrm>
                <a:off x="4368" y="432"/>
                <a:ext cx="144" cy="48"/>
              </a:xfrm>
              <a:custGeom>
                <a:avLst/>
                <a:gdLst>
                  <a:gd name="T0" fmla="*/ 0 w 144"/>
                  <a:gd name="T1" fmla="*/ 48 h 48"/>
                  <a:gd name="T2" fmla="*/ 48 w 144"/>
                  <a:gd name="T3" fmla="*/ 0 h 48"/>
                  <a:gd name="T4" fmla="*/ 96 w 144"/>
                  <a:gd name="T5" fmla="*/ 48 h 48"/>
                  <a:gd name="T6" fmla="*/ 144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29" name="Line 24"/>
              <p:cNvSpPr>
                <a:spLocks noChangeShapeType="1"/>
              </p:cNvSpPr>
              <p:nvPr/>
            </p:nvSpPr>
            <p:spPr bwMode="auto">
              <a:xfrm>
                <a:off x="4512" y="4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997" name="Group 22"/>
            <p:cNvGrpSpPr>
              <a:grpSpLocks/>
            </p:cNvGrpSpPr>
            <p:nvPr/>
          </p:nvGrpSpPr>
          <p:grpSpPr bwMode="auto">
            <a:xfrm>
              <a:off x="2535152" y="3030049"/>
              <a:ext cx="469900" cy="55562"/>
              <a:chOff x="4368" y="432"/>
              <a:chExt cx="192" cy="48"/>
            </a:xfrm>
          </p:grpSpPr>
          <p:sp>
            <p:nvSpPr>
              <p:cNvPr id="1025" name="Freeform 23"/>
              <p:cNvSpPr>
                <a:spLocks/>
              </p:cNvSpPr>
              <p:nvPr/>
            </p:nvSpPr>
            <p:spPr bwMode="auto">
              <a:xfrm>
                <a:off x="4368" y="432"/>
                <a:ext cx="144" cy="48"/>
              </a:xfrm>
              <a:custGeom>
                <a:avLst/>
                <a:gdLst>
                  <a:gd name="T0" fmla="*/ 0 w 144"/>
                  <a:gd name="T1" fmla="*/ 48 h 48"/>
                  <a:gd name="T2" fmla="*/ 48 w 144"/>
                  <a:gd name="T3" fmla="*/ 0 h 48"/>
                  <a:gd name="T4" fmla="*/ 96 w 144"/>
                  <a:gd name="T5" fmla="*/ 48 h 48"/>
                  <a:gd name="T6" fmla="*/ 144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26" name="Line 24"/>
              <p:cNvSpPr>
                <a:spLocks noChangeShapeType="1"/>
              </p:cNvSpPr>
              <p:nvPr/>
            </p:nvSpPr>
            <p:spPr bwMode="auto">
              <a:xfrm>
                <a:off x="4512" y="4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998" name="Group 22"/>
            <p:cNvGrpSpPr>
              <a:grpSpLocks/>
            </p:cNvGrpSpPr>
            <p:nvPr/>
          </p:nvGrpSpPr>
          <p:grpSpPr bwMode="auto">
            <a:xfrm>
              <a:off x="1115926" y="2115649"/>
              <a:ext cx="469900" cy="55562"/>
              <a:chOff x="4368" y="432"/>
              <a:chExt cx="192" cy="48"/>
            </a:xfrm>
          </p:grpSpPr>
          <p:sp>
            <p:nvSpPr>
              <p:cNvPr id="1023" name="Freeform 23"/>
              <p:cNvSpPr>
                <a:spLocks/>
              </p:cNvSpPr>
              <p:nvPr/>
            </p:nvSpPr>
            <p:spPr bwMode="auto">
              <a:xfrm>
                <a:off x="4368" y="432"/>
                <a:ext cx="144" cy="48"/>
              </a:xfrm>
              <a:custGeom>
                <a:avLst/>
                <a:gdLst>
                  <a:gd name="T0" fmla="*/ 0 w 144"/>
                  <a:gd name="T1" fmla="*/ 48 h 48"/>
                  <a:gd name="T2" fmla="*/ 48 w 144"/>
                  <a:gd name="T3" fmla="*/ 0 h 48"/>
                  <a:gd name="T4" fmla="*/ 96 w 144"/>
                  <a:gd name="T5" fmla="*/ 48 h 48"/>
                  <a:gd name="T6" fmla="*/ 144 w 14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48"/>
                  <a:gd name="T14" fmla="*/ 144 w 144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48">
                    <a:moveTo>
                      <a:pt x="0" y="48"/>
                    </a:moveTo>
                    <a:cubicBezTo>
                      <a:pt x="16" y="24"/>
                      <a:pt x="32" y="0"/>
                      <a:pt x="48" y="0"/>
                    </a:cubicBezTo>
                    <a:cubicBezTo>
                      <a:pt x="64" y="0"/>
                      <a:pt x="80" y="48"/>
                      <a:pt x="96" y="48"/>
                    </a:cubicBezTo>
                    <a:cubicBezTo>
                      <a:pt x="112" y="48"/>
                      <a:pt x="136" y="8"/>
                      <a:pt x="144" y="0"/>
                    </a:cubicBezTo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24" name="Line 24"/>
              <p:cNvSpPr>
                <a:spLocks noChangeShapeType="1"/>
              </p:cNvSpPr>
              <p:nvPr/>
            </p:nvSpPr>
            <p:spPr bwMode="auto">
              <a:xfrm>
                <a:off x="4512" y="432"/>
                <a:ext cx="4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999" name="Group 297"/>
            <p:cNvGrpSpPr>
              <a:grpSpLocks/>
            </p:cNvGrpSpPr>
            <p:nvPr/>
          </p:nvGrpSpPr>
          <p:grpSpPr bwMode="auto">
            <a:xfrm>
              <a:off x="1203239" y="1769574"/>
              <a:ext cx="203200" cy="207962"/>
              <a:chOff x="2256" y="816"/>
              <a:chExt cx="192" cy="96"/>
            </a:xfrm>
          </p:grpSpPr>
          <p:sp>
            <p:nvSpPr>
              <p:cNvPr id="1021" name="Arc 298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22" name="Arc 299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0" name="Group 297"/>
            <p:cNvGrpSpPr>
              <a:grpSpLocks/>
            </p:cNvGrpSpPr>
            <p:nvPr/>
          </p:nvGrpSpPr>
          <p:grpSpPr bwMode="auto">
            <a:xfrm>
              <a:off x="1674727" y="2066437"/>
              <a:ext cx="203200" cy="207962"/>
              <a:chOff x="2256" y="816"/>
              <a:chExt cx="192" cy="96"/>
            </a:xfrm>
          </p:grpSpPr>
          <p:sp>
            <p:nvSpPr>
              <p:cNvPr id="1019" name="Arc 298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20" name="Arc 299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1" name="Group 297"/>
            <p:cNvGrpSpPr>
              <a:grpSpLocks/>
            </p:cNvGrpSpPr>
            <p:nvPr/>
          </p:nvGrpSpPr>
          <p:grpSpPr bwMode="auto">
            <a:xfrm>
              <a:off x="2160502" y="2383937"/>
              <a:ext cx="201613" cy="207962"/>
              <a:chOff x="2256" y="816"/>
              <a:chExt cx="192" cy="96"/>
            </a:xfrm>
          </p:grpSpPr>
          <p:sp>
            <p:nvSpPr>
              <p:cNvPr id="1017" name="Arc 298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18" name="Arc 299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2" name="Group 297"/>
            <p:cNvGrpSpPr>
              <a:grpSpLocks/>
            </p:cNvGrpSpPr>
            <p:nvPr/>
          </p:nvGrpSpPr>
          <p:grpSpPr bwMode="auto">
            <a:xfrm>
              <a:off x="2646277" y="2683974"/>
              <a:ext cx="201613" cy="207962"/>
              <a:chOff x="2256" y="816"/>
              <a:chExt cx="192" cy="96"/>
            </a:xfrm>
          </p:grpSpPr>
          <p:sp>
            <p:nvSpPr>
              <p:cNvPr id="1015" name="Arc 298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16" name="Arc 299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3" name="Group 300"/>
            <p:cNvGrpSpPr>
              <a:grpSpLocks/>
            </p:cNvGrpSpPr>
            <p:nvPr/>
          </p:nvGrpSpPr>
          <p:grpSpPr bwMode="auto">
            <a:xfrm flipV="1">
              <a:off x="1142914" y="2274399"/>
              <a:ext cx="327025" cy="155575"/>
              <a:chOff x="2256" y="816"/>
              <a:chExt cx="192" cy="96"/>
            </a:xfrm>
          </p:grpSpPr>
          <p:sp>
            <p:nvSpPr>
              <p:cNvPr id="1013" name="Arc 301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14" name="Arc 302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4" name="Group 300"/>
            <p:cNvGrpSpPr>
              <a:grpSpLocks/>
            </p:cNvGrpSpPr>
            <p:nvPr/>
          </p:nvGrpSpPr>
          <p:grpSpPr bwMode="auto">
            <a:xfrm flipV="1">
              <a:off x="1619164" y="2582374"/>
              <a:ext cx="325438" cy="157162"/>
              <a:chOff x="2256" y="816"/>
              <a:chExt cx="192" cy="96"/>
            </a:xfrm>
          </p:grpSpPr>
          <p:sp>
            <p:nvSpPr>
              <p:cNvPr id="1011" name="Arc 301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12" name="Arc 302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5" name="Group 300"/>
            <p:cNvGrpSpPr>
              <a:grpSpLocks/>
            </p:cNvGrpSpPr>
            <p:nvPr/>
          </p:nvGrpSpPr>
          <p:grpSpPr bwMode="auto">
            <a:xfrm flipV="1">
              <a:off x="2103352" y="2891937"/>
              <a:ext cx="327025" cy="155575"/>
              <a:chOff x="2256" y="816"/>
              <a:chExt cx="192" cy="96"/>
            </a:xfrm>
          </p:grpSpPr>
          <p:sp>
            <p:nvSpPr>
              <p:cNvPr id="1009" name="Arc 301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10" name="Arc 302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grpSp>
          <p:nvGrpSpPr>
            <p:cNvPr id="1006" name="Group 300"/>
            <p:cNvGrpSpPr>
              <a:grpSpLocks/>
            </p:cNvGrpSpPr>
            <p:nvPr/>
          </p:nvGrpSpPr>
          <p:grpSpPr bwMode="auto">
            <a:xfrm flipV="1">
              <a:off x="2589127" y="3191974"/>
              <a:ext cx="327025" cy="155575"/>
              <a:chOff x="2256" y="816"/>
              <a:chExt cx="192" cy="96"/>
            </a:xfrm>
          </p:grpSpPr>
          <p:sp>
            <p:nvSpPr>
              <p:cNvPr id="1007" name="Arc 301"/>
              <p:cNvSpPr>
                <a:spLocks/>
              </p:cNvSpPr>
              <p:nvPr/>
            </p:nvSpPr>
            <p:spPr bwMode="auto">
              <a:xfrm flipV="1">
                <a:off x="2352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08" name="Arc 302"/>
              <p:cNvSpPr>
                <a:spLocks/>
              </p:cNvSpPr>
              <p:nvPr/>
            </p:nvSpPr>
            <p:spPr bwMode="auto">
              <a:xfrm flipH="1" flipV="1">
                <a:off x="2256" y="816"/>
                <a:ext cx="96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</p:grpSp>
      <p:cxnSp>
        <p:nvCxnSpPr>
          <p:cNvPr id="1032" name="Straight Connector 1031"/>
          <p:cNvCxnSpPr/>
          <p:nvPr/>
        </p:nvCxnSpPr>
        <p:spPr>
          <a:xfrm>
            <a:off x="626408" y="4271293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73061" y="4275157"/>
            <a:ext cx="628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ICL                                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vs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" panose="020B0500000000000000" pitchFamily="34" charset="0"/>
              </a:rPr>
              <a:t>.                             ICIP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z="800" dirty="0"/>
              <a:t>Hossein Lotfi, December 08, 2016</a:t>
            </a:r>
            <a:endParaRPr lang="en-US" sz="800" dirty="0"/>
          </a:p>
        </p:txBody>
      </p:sp>
      <p:sp>
        <p:nvSpPr>
          <p:cNvPr id="896" name="Slide Number Placeholder 8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8352-CDE5-4F0C-B1B8-659B2610AB6B}" type="slidenum">
              <a:rPr lang="en-US" smtClean="0"/>
              <a:t>9</a:t>
            </a:fld>
            <a:r>
              <a:rPr lang="en-US" dirty="0"/>
              <a:t>/52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28650" y="1158324"/>
            <a:ext cx="7886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35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3887</TotalTime>
  <Words>3047</Words>
  <Application>Microsoft Office PowerPoint</Application>
  <PresentationFormat>On-screen Show (4:3)</PresentationFormat>
  <Paragraphs>653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AdvGulliv-R</vt:lpstr>
      <vt:lpstr>Arial</vt:lpstr>
      <vt:lpstr>Calibri</vt:lpstr>
      <vt:lpstr>Calibri Light</vt:lpstr>
      <vt:lpstr>Cambria Math</vt:lpstr>
      <vt:lpstr>Helvetica</vt:lpstr>
      <vt:lpstr>Symbol</vt:lpstr>
      <vt:lpstr>Times</vt:lpstr>
      <vt:lpstr>Times New Roman</vt:lpstr>
      <vt:lpstr>Office Theme</vt:lpstr>
      <vt:lpstr>Equation</vt:lpstr>
      <vt:lpstr>Interband cascade structures for  infrared photodetectors and  thermophotovoltaic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configurations for ICIPs</vt:lpstr>
      <vt:lpstr>High-operating-temperature (HOT) IR detectors</vt:lpstr>
      <vt:lpstr>Multiple stages vs. single stage </vt:lpstr>
      <vt:lpstr>Single vs. multiple stages: detectivity</vt:lpstr>
      <vt:lpstr>PowerPoint Presentation</vt:lpstr>
      <vt:lpstr>PowerPoint Presentation</vt:lpstr>
      <vt:lpstr>HOT long-wavelength ICIPs</vt:lpstr>
      <vt:lpstr>Long-wavelength ICIPs</vt:lpstr>
      <vt:lpstr>Long-wavelength ICIPs</vt:lpstr>
      <vt:lpstr>Long-wavelength ICIPs</vt:lpstr>
      <vt:lpstr>Very long-wavelength (λc=16 μm) ICIPs</vt:lpstr>
      <vt:lpstr>Very long-wavelength ICIPs</vt:lpstr>
      <vt:lpstr>PowerPoint Presentation</vt:lpstr>
      <vt:lpstr>Short-wavelength ICIPs</vt:lpstr>
      <vt:lpstr>Device performance: dark current</vt:lpstr>
      <vt:lpstr>Device performance: optical</vt:lpstr>
      <vt:lpstr>PowerPoint Presentation</vt:lpstr>
      <vt:lpstr>PowerPoint Presentation</vt:lpstr>
      <vt:lpstr>PowerPoint Presentation</vt:lpstr>
      <vt:lpstr>Device structure and characteristics</vt:lpstr>
      <vt:lpstr>High-frequency modulation setup</vt:lpstr>
      <vt:lpstr>System performance: circuit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Backup</vt:lpstr>
      <vt:lpstr>Long-wavelength ICIPs</vt:lpstr>
      <vt:lpstr>Long-wavelength ICIPs</vt:lpstr>
      <vt:lpstr>Suns-Voc technique</vt:lpstr>
      <vt:lpstr>Some math on ICIPs</vt:lpstr>
      <vt:lpstr>Absorption and diffusion length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Interband cascade structures for infrared optoelectronics</dc:title>
  <dc:creator>Hossein Lotfi</dc:creator>
  <cp:lastModifiedBy>Dehghan Nayeri, Samineh</cp:lastModifiedBy>
  <cp:revision>113</cp:revision>
  <dcterms:created xsi:type="dcterms:W3CDTF">2016-10-13T15:50:51Z</dcterms:created>
  <dcterms:modified xsi:type="dcterms:W3CDTF">2016-12-08T03:59:37Z</dcterms:modified>
</cp:coreProperties>
</file>